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700" r:id="rId2"/>
    <p:sldMasterId id="2147483886" r:id="rId3"/>
    <p:sldMasterId id="2147483961" r:id="rId4"/>
    <p:sldMasterId id="2147483978" r:id="rId5"/>
    <p:sldMasterId id="2147484077" r:id="rId6"/>
  </p:sldMasterIdLst>
  <p:notesMasterIdLst>
    <p:notesMasterId r:id="rId15"/>
  </p:notesMasterIdLst>
  <p:sldIdLst>
    <p:sldId id="523" r:id="rId7"/>
    <p:sldId id="524" r:id="rId8"/>
    <p:sldId id="322" r:id="rId9"/>
    <p:sldId id="522" r:id="rId10"/>
    <p:sldId id="439" r:id="rId11"/>
    <p:sldId id="340" r:id="rId12"/>
    <p:sldId id="374" r:id="rId13"/>
    <p:sldId id="382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43"/>
    <a:srgbClr val="FF6359"/>
    <a:srgbClr val="868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BB5A471-C80C-4CAF-BE9E-12861F52894A}" styleName="Table_1">
    <a:wholeTbl>
      <a:tcTxStyle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AE9"/>
          </a:solidFill>
        </a:fill>
      </a:tcStyle>
    </a:wholeTbl>
    <a:band1H>
      <a:tcStyle>
        <a:tcBdr/>
        <a:fill>
          <a:solidFill>
            <a:srgbClr val="FFD2D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D2D0"/>
          </a:solidFill>
        </a:fill>
      </a:tcStyle>
    </a:band1V>
    <a:band2V>
      <a:tcStyle>
        <a:tcBdr/>
      </a:tcStyle>
    </a:band2V>
    <a:lastCol>
      <a:tcTxStyle b="on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FDE442BE-0F15-4D69-9349-AFA3E5578E89}" styleName="Table_0">
    <a:wholeTbl>
      <a:tcTxStyle>
        <a:srgbClr val="000000"/>
      </a:tcTxStyle>
      <a:tcStyle>
        <a:tcBdr/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23" autoAdjust="0"/>
    <p:restoredTop sz="95429" autoAdjust="0"/>
  </p:normalViewPr>
  <p:slideViewPr>
    <p:cSldViewPr snapToGrid="0">
      <p:cViewPr varScale="1">
        <p:scale>
          <a:sx n="106" d="100"/>
          <a:sy n="106" d="100"/>
        </p:scale>
        <p:origin x="427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5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00366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Оформить текст более привлекательно</a:t>
            </a:r>
            <a:r>
              <a:rPr lang="ru-RU" baseline="0" dirty="0"/>
              <a:t> и заметно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6FD1-2167-4D81-A5CC-79590BAC4CC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66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6FD1-2167-4D81-A5CC-79590BAC4CC8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t>6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881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05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0.bin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6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8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9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3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4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5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1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9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1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0.bin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1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3.bin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8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9.bin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0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3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4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5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6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1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5">
              <a:solidFill>
                <a:schemeClr val="lt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53" name="Google Shape;53;p76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54" name="Google Shape;54;p76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Google Shape;54;p76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8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5"/>
          <p:cNvSpPr/>
          <p:nvPr/>
        </p:nvSpPr>
        <p:spPr>
          <a:xfrm>
            <a:off x="4029389" y="4350936"/>
            <a:ext cx="2984360" cy="703385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graphicFrame>
        <p:nvGraphicFramePr>
          <p:cNvPr id="102" name="Google Shape;102;p85"/>
          <p:cNvGraphicFramePr/>
          <p:nvPr/>
        </p:nvGraphicFramePr>
        <p:xfrm>
          <a:off x="4235276" y="474834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Google Shape;102;p85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4235276" y="474834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olobis.net/wp-content/uploads/Outbound-Call-Cente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toss-live-10d81101576e4742896edfa4fb-3e648de.aldryn-media.com/filer_public/20/fb/20fbe647-4116-43bd-aed7-8f9a69002b27/java-developers-ukraine-min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xpert360.com/sites/default/files/2018-11/adobestock_192093928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6519222" y="4841359"/>
          <a:ext cx="2418160" cy="12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7" name="CorelDRAW" r:id="rId4" imgW="3009265" imgH="168910" progId="CorelDraw.Graphic.21">
                  <p:embed/>
                </p:oleObj>
              </mc:Choice>
              <mc:Fallback>
                <p:oleObj name="CorelDRAW" r:id="rId4" imgW="3009265" imgH="168910" progId="CorelDraw.Graphic.21">
                  <p:embed/>
                  <p:pic>
                    <p:nvPicPr>
                      <p:cNvPr id="0" name="Изображение 40963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9222" y="4841359"/>
                        <a:ext cx="2418160" cy="12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https://expert360.com/sites/default/files/2018-11/adobestock_192093928.jpe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раздела">
  <p:cSld name="3_Заголовок раздела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5">
              <a:solidFill>
                <a:schemeClr val="lt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105" name="Google Shape;105;p86"/>
          <p:cNvSpPr txBox="1">
            <a:spLocks noGrp="1"/>
          </p:cNvSpPr>
          <p:nvPr>
            <p:ph type="ctrTitle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106" name="Google Shape;106;p86"/>
          <p:cNvGraphicFramePr/>
          <p:nvPr/>
        </p:nvGraphicFramePr>
        <p:xfrm>
          <a:off x="4067989" y="4203230"/>
          <a:ext cx="4741466" cy="58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4" r:id="rId3" imgW="23812500" imgH="2933700" progId="CorelDraw.Graphic.21">
                  <p:embed/>
                </p:oleObj>
              </mc:Choice>
              <mc:Fallback>
                <p:oleObj r:id="rId3" imgW="23812500" imgH="2933700" progId="CorelDraw.Graphic.21">
                  <p:embed/>
                  <p:pic>
                    <p:nvPicPr>
                      <p:cNvPr id="0" name="Google Shape;106;p86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067989" y="4203230"/>
                        <a:ext cx="4741466" cy="586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Два объекта">
  <p:cSld name="1_Два объекта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7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87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12" name="Google Shape;112;p87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8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8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16" name="Google Shape;116;p88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pPr/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pPr/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2187" y="276230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347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 userDrawn="1"/>
        </p:nvGraphicFramePr>
        <p:xfrm>
          <a:off x="331788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9" name="CorelDRAW" r:id="rId3" imgW="2290445" imgH="550545" progId="CorelDraw.Graphic.21">
                  <p:embed/>
                </p:oleObj>
              </mc:Choice>
              <mc:Fallback>
                <p:oleObj name="CorelDRAW" r:id="rId3" imgW="2290445" imgH="550545" progId="CorelDraw.Graphic.21">
                  <p:embed/>
                  <p:pic>
                    <p:nvPicPr>
                      <p:cNvPr id="0" name="Изображение 6767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88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 userDrawn="1"/>
        </p:nvGraphicFramePr>
        <p:xfrm>
          <a:off x="5301704" y="3835995"/>
          <a:ext cx="2184319" cy="52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3" name="CorelDRAW" r:id="rId3" imgW="2290445" imgH="550545" progId="CorelDraw.Graphic.21">
                  <p:embed/>
                </p:oleObj>
              </mc:Choice>
              <mc:Fallback>
                <p:oleObj name="CorelDRAW" r:id="rId3" imgW="2290445" imgH="550545" progId="CorelDraw.Graphic.21">
                  <p:embed/>
                  <p:pic>
                    <p:nvPicPr>
                      <p:cNvPr id="0" name="Изображение 6869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1704" y="3835995"/>
                        <a:ext cx="2184319" cy="523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кругленный прямоугольник 9"/>
          <p:cNvSpPr/>
          <p:nvPr userDrawn="1"/>
        </p:nvSpPr>
        <p:spPr>
          <a:xfrm>
            <a:off x="5007190" y="3574690"/>
            <a:ext cx="2773345" cy="96527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7" name="CorelDRAW" r:id="rId3" imgW="2290445" imgH="550545" progId="CorelDraw.Graphic.21">
                  <p:embed/>
                </p:oleObj>
              </mc:Choice>
              <mc:Fallback>
                <p:oleObj name="CorelDRAW" r:id="rId3" imgW="2290445" imgH="550545" progId="CorelDraw.Graphic.21">
                  <p:embed/>
                  <p:pic>
                    <p:nvPicPr>
                      <p:cNvPr id="0" name="Изображение 697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8" y="273848"/>
            <a:ext cx="5325665" cy="64934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7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7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60" name="Google Shape;60;p77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olobis.net/wp-content/uploads/Outbound-Call-Center.jpg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21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074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toss-live-10d81101576e4742896edfa4fb-3e648de.aldryn-media.com/filer_public/20/fb/20fbe647-4116-43bd-aed7-8f9a69002b27/java-developers-ukraine-min-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5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176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xpert360.com/sites/default/files/2018-11/adobestock_192093928.jpeg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Picture 2" descr="https://expert360.com/sites/default/files/2018-11/adobestock_192093928.jpeg"/>
          <p:cNvPicPr>
            <a:picLocks noChangeAspect="1" noChangeArrowheads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Объект 10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9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279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4029389" y="4350936"/>
            <a:ext cx="2984360" cy="703385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>
              <a:solidFill>
                <a:srgbClr val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 userDrawn="1"/>
        </p:nvGraphicFramePr>
        <p:xfrm>
          <a:off x="4235276" y="474834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3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38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276" y="474834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 userDrawn="1"/>
        </p:nvGraphicFramePr>
        <p:xfrm>
          <a:off x="6506080" y="4848064"/>
          <a:ext cx="2378117" cy="12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7" name="CorelDRAW" r:id="rId3" imgW="3488690" imgH="186690" progId="CorelDraw.Graphic.21">
                  <p:embed/>
                </p:oleObj>
              </mc:Choice>
              <mc:Fallback>
                <p:oleObj name="CorelDRAW" r:id="rId3" imgW="3488690" imgH="186690" progId="CorelDraw.Graphic.21">
                  <p:embed/>
                  <p:pic>
                    <p:nvPicPr>
                      <p:cNvPr id="0" name="Изображение 7484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6080" y="4848064"/>
                        <a:ext cx="2378117" cy="12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 userDrawn="1"/>
        </p:nvGraphicFramePr>
        <p:xfrm>
          <a:off x="442913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41" name="CorelDRAW" r:id="rId3" imgW="2290445" imgH="550545" progId="CorelDraw.Graphic.21">
                  <p:embed/>
                </p:oleObj>
              </mc:Choice>
              <mc:Fallback>
                <p:oleObj name="CorelDRAW" r:id="rId3" imgW="2290445" imgH="550545" progId="CorelDraw.Graphic.21">
                  <p:embed/>
                  <p:pic>
                    <p:nvPicPr>
                      <p:cNvPr id="0" name="Изображение 7586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913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 userDrawn="1"/>
        </p:nvGraphicFramePr>
        <p:xfrm>
          <a:off x="870380" y="2750773"/>
          <a:ext cx="2184319" cy="52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65" name="CorelDRAW" r:id="rId3" imgW="2290445" imgH="550545" progId="CorelDraw.Graphic.21">
                  <p:embed/>
                </p:oleObj>
              </mc:Choice>
              <mc:Fallback>
                <p:oleObj name="CorelDRAW" r:id="rId3" imgW="2290445" imgH="550545" progId="CorelDraw.Graphic.21">
                  <p:embed/>
                  <p:pic>
                    <p:nvPicPr>
                      <p:cNvPr id="0" name="Изображение 7688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0380" y="2750773"/>
                        <a:ext cx="2184319" cy="523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кругленный прямоугольник 1"/>
          <p:cNvSpPr/>
          <p:nvPr userDrawn="1"/>
        </p:nvSpPr>
        <p:spPr>
          <a:xfrm>
            <a:off x="575866" y="2489468"/>
            <a:ext cx="2773345" cy="96527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olobis.net/wp-content/uploads/Outbound-Call-Center.jpg"/>
          <p:cNvPicPr>
            <a:picLocks noChangeAspect="1" noChangeArrowheads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9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79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8"/>
          <p:cNvSpPr>
            <a:spLocks noGrp="1"/>
          </p:cNvSpPr>
          <p:nvPr>
            <p:ph type="title"/>
          </p:nvPr>
        </p:nvSpPr>
        <p:spPr>
          <a:xfrm>
            <a:off x="332188" y="273848"/>
            <a:ext cx="5325665" cy="64934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7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78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78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78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8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toss-live-10d81101576e4742896edfa4fb-3e648de.aldryn-media.com/filer_public/20/fb/20fbe647-4116-43bd-aed7-8f9a69002b27/java-developers-ukraine-min-2.jp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13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89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xpert360.com/sites/default/files/2018-11/adobestock_192093928.jpeg"/>
          <p:cNvPicPr>
            <a:picLocks noChangeAspect="1" noChangeArrowheads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7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7996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4029389" y="4350936"/>
            <a:ext cx="2984360" cy="703385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>
              <a:solidFill>
                <a:srgbClr val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 userDrawn="1"/>
        </p:nvGraphicFramePr>
        <p:xfrm>
          <a:off x="4235276" y="474834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61" name="CorelDRAW" r:id="rId4" imgW="2290445" imgH="550545" progId="CorelDraw.Graphic.21">
                  <p:embed/>
                </p:oleObj>
              </mc:Choice>
              <mc:Fallback>
                <p:oleObj name="CorelDRAW" r:id="rId4" imgW="2290445" imgH="550545" progId="CorelDraw.Graphic.21">
                  <p:embed/>
                  <p:pic>
                    <p:nvPicPr>
                      <p:cNvPr id="0" name="Изображение 8098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276" y="474834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 userDrawn="1"/>
        </p:nvGraphicFramePr>
        <p:xfrm>
          <a:off x="4067989" y="4203230"/>
          <a:ext cx="4741466" cy="58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5" name="CorelDRAW" r:id="rId3" imgW="6231890" imgH="781050" progId="CorelDraw.Graphic.21">
                  <p:embed/>
                </p:oleObj>
              </mc:Choice>
              <mc:Fallback>
                <p:oleObj name="CorelDRAW" r:id="rId3" imgW="6231890" imgH="781050" progId="CorelDraw.Graphic.21">
                  <p:embed/>
                  <p:pic>
                    <p:nvPicPr>
                      <p:cNvPr id="0" name="Изображение 8200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7989" y="4203230"/>
                        <a:ext cx="4741466" cy="586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350" kern="1200">
              <a:solidFill>
                <a:srgbClr val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 userDrawn="1"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9" name="CorelDRAW" r:id="rId3" imgW="2290445" imgH="550545" progId="CorelDraw.Graphic.21">
                  <p:embed/>
                </p:oleObj>
              </mc:Choice>
              <mc:Fallback>
                <p:oleObj name="CorelDRAW" r:id="rId3" imgW="2290445" imgH="550545" progId="CorelDraw.Graphic.21">
                  <p:embed/>
                  <p:pic>
                    <p:nvPicPr>
                      <p:cNvPr id="0" name="Изображение 8303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21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9" descr="https://expert360.com/sites/default/files/2018-11/adobestock_192093928.jpe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"/>
            <a:ext cx="9144000" cy="51584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9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72" name="Google Shape;72;p79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79" descr="https://expert360.com/sites/default/files/2018-11/adobestock_192093928.jpe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"/>
            <a:ext cx="9144000" cy="51584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" name="Google Shape;74;p79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Google Shape;74;p79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31446" y="2655947"/>
          <a:ext cx="4741466" cy="58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82" name="CorelDRAW" r:id="rId3" imgW="6231890" imgH="781050" progId="CorelDraw.Graphic.21">
                  <p:embed/>
                </p:oleObj>
              </mc:Choice>
              <mc:Fallback>
                <p:oleObj name="CorelDRAW" r:id="rId3" imgW="6231890" imgH="781050" progId="CorelDraw.Graphic.21">
                  <p:embed/>
                  <p:pic>
                    <p:nvPicPr>
                      <p:cNvPr id="0" name="Изображение 26120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446" y="2655947"/>
                        <a:ext cx="4741466" cy="586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8" y="273848"/>
            <a:ext cx="5325665" cy="64934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olobis.net/wp-content/uploads/Outbound-Call-Cente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toss-live-10d81101576e4742896edfa4fb-3e648de.aldryn-media.com/filer_public/20/fb/20fbe647-4116-43bd-aed7-8f9a69002b27/java-developers-ukraine-min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xpert360.com/sites/default/files/2018-11/adobestock_192093928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6519222" y="4841359"/>
          <a:ext cx="2418160" cy="12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306" name="CorelDRAW" r:id="rId4" imgW="3009265" imgH="168910" progId="CorelDraw.Graphic.21">
                  <p:embed/>
                </p:oleObj>
              </mc:Choice>
              <mc:Fallback>
                <p:oleObj name="CorelDRAW" r:id="rId4" imgW="3009265" imgH="168910" progId="CorelDraw.Graphic.21">
                  <p:embed/>
                  <p:pic>
                    <p:nvPicPr>
                      <p:cNvPr id="0" name="Изображение 2622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9222" y="4841359"/>
                        <a:ext cx="2418160" cy="12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https://expert360.com/sites/default/files/2018-11/adobestock_192093928.jpe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5">
              <a:solidFill>
                <a:schemeClr val="lt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77" name="Google Shape;77;p80"/>
          <p:cNvSpPr txBox="1">
            <a:spLocks noGrp="1"/>
          </p:cNvSpPr>
          <p:nvPr>
            <p:ph type="ctrTitle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78" name="Google Shape;78;p80"/>
          <p:cNvGraphicFramePr/>
          <p:nvPr/>
        </p:nvGraphicFramePr>
        <p:xfrm>
          <a:off x="442913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0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Google Shape;78;p80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42913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31446" y="2655947"/>
          <a:ext cx="4741466" cy="58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97" name="CorelDRAW" r:id="rId3" imgW="6231890" imgH="781050" progId="CorelDraw.Graphic.21">
                  <p:embed/>
                </p:oleObj>
              </mc:Choice>
              <mc:Fallback>
                <p:oleObj name="CorelDRAW" r:id="rId3" imgW="6231890" imgH="781050" progId="CorelDraw.Graphic.21">
                  <p:embed/>
                  <p:pic>
                    <p:nvPicPr>
                      <p:cNvPr id="0" name="Изображение 2919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446" y="2655947"/>
                        <a:ext cx="4741466" cy="586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8" y="273848"/>
            <a:ext cx="5325665" cy="64934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раздела">
  <p:cSld name="2_Заголовок раздела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5">
              <a:solidFill>
                <a:schemeClr val="lt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81" name="Google Shape;81;p81"/>
          <p:cNvSpPr txBox="1">
            <a:spLocks noGrp="1"/>
          </p:cNvSpPr>
          <p:nvPr>
            <p:ph type="ctrTitle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82" name="Google Shape;82;p81"/>
          <p:cNvGraphicFramePr/>
          <p:nvPr/>
        </p:nvGraphicFramePr>
        <p:xfrm>
          <a:off x="870380" y="2750773"/>
          <a:ext cx="2184319" cy="52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4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Google Shape;82;p81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70380" y="2750773"/>
                        <a:ext cx="2184319" cy="523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Google Shape;83;p81"/>
          <p:cNvSpPr/>
          <p:nvPr/>
        </p:nvSpPr>
        <p:spPr>
          <a:xfrm>
            <a:off x="575866" y="2489468"/>
            <a:ext cx="2773345" cy="96527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olobis.net/wp-content/uploads/Outbound-Call-Cente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toss-live-10d81101576e4742896edfa4fb-3e648de.aldryn-media.com/filer_public/20/fb/20fbe647-4116-43bd-aed7-8f9a69002b27/java-developers-ukraine-min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xpert360.com/sites/default/files/2018-11/adobestock_192093928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6519222" y="4841359"/>
          <a:ext cx="2418160" cy="12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021" name="CorelDRAW" r:id="rId4" imgW="3009265" imgH="168910" progId="CorelDraw.Graphic.21">
                  <p:embed/>
                </p:oleObj>
              </mc:Choice>
              <mc:Fallback>
                <p:oleObj name="CorelDRAW" r:id="rId4" imgW="3009265" imgH="168910" progId="CorelDraw.Graphic.21">
                  <p:embed/>
                  <p:pic>
                    <p:nvPicPr>
                      <p:cNvPr id="0" name="Изображение 29294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9222" y="4841359"/>
                        <a:ext cx="2418160" cy="12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https://expert360.com/sites/default/files/2018-11/adobestock_192093928.jpe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Объект с подписью">
  <p:cSld name="1_Объект с подписью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2" descr="https://www.solobis.net/wp-content/uploads/Outbound-Call-Center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2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87" name="Google Shape;87;p82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88" name="Google Shape;88;p82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Google Shape;88;p82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15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17" name="Google Shape;17;p67"/>
          <p:cNvSpPr txBox="1">
            <a:spLocks noGrp="1"/>
          </p:cNvSpPr>
          <p:nvPr>
            <p:ph type="ctrTitle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18" name="Google Shape;18;p67"/>
          <p:cNvGraphicFramePr/>
          <p:nvPr/>
        </p:nvGraphicFramePr>
        <p:xfrm>
          <a:off x="331788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37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Изображение 336960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331788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8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21" name="Google Shape;21;p68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24" name="Google Shape;24;p69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25" name="Google Shape;25;p69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8" name="Google Shape;28;p70"/>
          <p:cNvGraphicFramePr/>
          <p:nvPr/>
        </p:nvGraphicFramePr>
        <p:xfrm>
          <a:off x="6506080" y="4848064"/>
          <a:ext cx="2378117" cy="12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1" r:id="rId3" imgW="23812500" imgH="1209675" progId="CorelDraw.Graphic.21">
                  <p:embed/>
                </p:oleObj>
              </mc:Choice>
              <mc:Fallback>
                <p:oleObj r:id="rId3" imgW="23812500" imgH="1209675" progId="CorelDraw.Graphic.21">
                  <p:embed/>
                  <p:pic>
                    <p:nvPicPr>
                      <p:cNvPr id="0" name="Изображение 337984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506080" y="4848064"/>
                        <a:ext cx="2378117" cy="121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15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31" name="Google Shape;31;p71"/>
          <p:cNvSpPr txBox="1">
            <a:spLocks noGrp="1"/>
          </p:cNvSpPr>
          <p:nvPr>
            <p:ph type="ctrTitle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32" name="Google Shape;32;p71"/>
          <p:cNvGraphicFramePr/>
          <p:nvPr/>
        </p:nvGraphicFramePr>
        <p:xfrm>
          <a:off x="5301704" y="3835995"/>
          <a:ext cx="2184319" cy="52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85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Изображение 339008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5301704" y="3835995"/>
                        <a:ext cx="2184319" cy="523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Google Shape;33;p71"/>
          <p:cNvSpPr/>
          <p:nvPr/>
        </p:nvSpPr>
        <p:spPr>
          <a:xfrm>
            <a:off x="5007190" y="3574690"/>
            <a:ext cx="2773345" cy="96527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4" descr="https://www.solobis.net/wp-content/uploads/Outbound-Call-Center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4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45" name="Google Shape;45;p74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46" name="Google Shape;46;p74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33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41056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5"/>
          <p:cNvSpPr/>
          <p:nvPr/>
        </p:nvSpPr>
        <p:spPr>
          <a:xfrm>
            <a:off x="4029389" y="4350936"/>
            <a:ext cx="2984360" cy="703385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graphicFrame>
        <p:nvGraphicFramePr>
          <p:cNvPr id="50" name="Google Shape;50;p75"/>
          <p:cNvGraphicFramePr/>
          <p:nvPr/>
        </p:nvGraphicFramePr>
        <p:xfrm>
          <a:off x="4235276" y="474834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57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42080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4235276" y="474834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7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59" name="Google Shape;59;p77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60" name="Google Shape;60;p77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8"/>
          <p:cNvSpPr>
            <a:spLocks noGrp="1"/>
          </p:cNvSpPr>
          <p:nvPr>
            <p:ph type="title"/>
          </p:nvPr>
        </p:nvSpPr>
        <p:spPr>
          <a:xfrm>
            <a:off x="332188" y="273848"/>
            <a:ext cx="5325665" cy="64934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7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78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78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78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68" name="Google Shape;68;p78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9" descr="https://expert360.com/sites/default/files/2018-11/adobestock_192093928.jpe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"/>
            <a:ext cx="9144000" cy="51584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9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72" name="Google Shape;72;p79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79" descr="https://expert360.com/sites/default/files/2018-11/adobestock_192093928.jpe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"/>
            <a:ext cx="9144000" cy="51584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" name="Google Shape;74;p79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05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44128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Рисунок с подписью">
  <p:cSld name="1_Рисунок с подписью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3" descr="https://sytoss-live-10d81101576e4742896edfa4fb-3e648de.aldryn-media.com/filer_public/20/fb/20fbe647-4116-43bd-aed7-8f9a69002b27/java-developers-ukraine-min-2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83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92" name="Google Shape;92;p83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93" name="Google Shape;93;p83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Google Shape;93;p83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15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77" name="Google Shape;77;p80"/>
          <p:cNvSpPr txBox="1">
            <a:spLocks noGrp="1"/>
          </p:cNvSpPr>
          <p:nvPr>
            <p:ph type="ctrTitle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78" name="Google Shape;78;p80"/>
          <p:cNvGraphicFramePr/>
          <p:nvPr/>
        </p:nvGraphicFramePr>
        <p:xfrm>
          <a:off x="442913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29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Изображение 345152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42913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раздела">
  <p:cSld name="2_Заголовок раздела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15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81" name="Google Shape;81;p81"/>
          <p:cNvSpPr txBox="1">
            <a:spLocks noGrp="1"/>
          </p:cNvSpPr>
          <p:nvPr>
            <p:ph type="ctrTitle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82" name="Google Shape;82;p81"/>
          <p:cNvGraphicFramePr/>
          <p:nvPr/>
        </p:nvGraphicFramePr>
        <p:xfrm>
          <a:off x="870380" y="2750773"/>
          <a:ext cx="2184319" cy="52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53" r:id="rId3" imgW="19459575" imgH="4657725" progId="CorelDraw.Graphic.21">
                  <p:embed/>
                </p:oleObj>
              </mc:Choice>
              <mc:Fallback>
                <p:oleObj r:id="rId3" imgW="19459575" imgH="4657725" progId="CorelDraw.Graphic.21">
                  <p:embed/>
                  <p:pic>
                    <p:nvPicPr>
                      <p:cNvPr id="0" name="Изображение 346176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70380" y="2750773"/>
                        <a:ext cx="2184319" cy="523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Google Shape;83;p81"/>
          <p:cNvSpPr/>
          <p:nvPr/>
        </p:nvSpPr>
        <p:spPr>
          <a:xfrm>
            <a:off x="575866" y="2489468"/>
            <a:ext cx="2773345" cy="96527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Объект с подписью">
  <p:cSld name="1_Объект с подписью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2" descr="https://www.solobis.net/wp-content/uploads/Outbound-Call-Center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2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87" name="Google Shape;87;p82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88" name="Google Shape;88;p82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77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47200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Рисунок с подписью">
  <p:cSld name="1_Рисунок с подписью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3" descr="https://sytoss-live-10d81101576e4742896edfa4fb-3e648de.aldryn-media.com/filer_public/20/fb/20fbe647-4116-43bd-aed7-8f9a69002b27/java-developers-ukraine-min-2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83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92" name="Google Shape;92;p83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93" name="Google Shape;93;p83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01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48224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84" descr="https://expert360.com/sites/default/files/2018-11/adobestock_192093928.jpe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"/>
            <a:ext cx="9144000" cy="51584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84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97" name="Google Shape;97;p84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98" name="Google Shape;98;p84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25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49248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8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5"/>
          <p:cNvSpPr/>
          <p:nvPr/>
        </p:nvSpPr>
        <p:spPr>
          <a:xfrm>
            <a:off x="4029389" y="4350936"/>
            <a:ext cx="2984360" cy="703385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graphicFrame>
        <p:nvGraphicFramePr>
          <p:cNvPr id="102" name="Google Shape;102;p85"/>
          <p:cNvGraphicFramePr/>
          <p:nvPr/>
        </p:nvGraphicFramePr>
        <p:xfrm>
          <a:off x="4235276" y="474834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49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Изображение 350272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4235276" y="474834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раздела">
  <p:cSld name="3_Заголовок раздела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15">
              <a:solidFill>
                <a:srgbClr val="FFFFFF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105" name="Google Shape;105;p86"/>
          <p:cNvSpPr txBox="1">
            <a:spLocks noGrp="1"/>
          </p:cNvSpPr>
          <p:nvPr>
            <p:ph type="ctrTitle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 panose="020B0604030504040204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106" name="Google Shape;106;p86"/>
          <p:cNvGraphicFramePr/>
          <p:nvPr/>
        </p:nvGraphicFramePr>
        <p:xfrm>
          <a:off x="4067989" y="4203230"/>
          <a:ext cx="4741466" cy="58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73" r:id="rId3" imgW="23812500" imgH="2933700" progId="CorelDraw.Graphic.21">
                  <p:embed/>
                </p:oleObj>
              </mc:Choice>
              <mc:Fallback>
                <p:oleObj r:id="rId3" imgW="23812500" imgH="2933700" progId="CorelDraw.Graphic.21">
                  <p:embed/>
                  <p:pic>
                    <p:nvPicPr>
                      <p:cNvPr id="0" name="Изображение 351296"/>
                      <p:cNvPicPr preferRelativeResize="0"/>
                      <p:nvPr/>
                    </p:nvPicPr>
                    <p:blipFill rotWithShape="1"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067989" y="4203230"/>
                        <a:ext cx="4741466" cy="586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Два объекта">
  <p:cSld name="1_Два объекта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7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111" name="Google Shape;111;p87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112" name="Google Shape;112;p87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8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115" name="Google Shape;115;p88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sp>
        <p:nvSpPr>
          <p:cNvPr id="116" name="Google Shape;116;p88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84" descr="https://expert360.com/sites/default/files/2018-11/adobestock_192093928.jpe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"/>
            <a:ext cx="9144000" cy="51584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84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97" name="Google Shape;97;p84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 panose="020B0604030504040204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98" name="Google Shape;98;p84"/>
          <p:cNvGraphicFramePr/>
          <p:nvPr/>
        </p:nvGraphicFramePr>
        <p:xfrm>
          <a:off x="8013456" y="4808636"/>
          <a:ext cx="933972" cy="22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6" r:id="rId4" imgW="19459575" imgH="4657725" progId="CorelDraw.Graphic.21">
                  <p:embed/>
                </p:oleObj>
              </mc:Choice>
              <mc:Fallback>
                <p:oleObj r:id="rId4" imgW="19459575" imgH="4657725" progId="CorelDraw.Graphic.21">
                  <p:embed/>
                  <p:pic>
                    <p:nvPicPr>
                      <p:cNvPr id="0" name="Google Shape;98;p84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013456" y="4808636"/>
                        <a:ext cx="933972" cy="22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5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toss-live-10d81101576e4742896edfa4fb-3e648de.aldryn-media.com/filer_public/20/fb/20fbe647-4116-43bd-aed7-8f9a69002b27/java-developers-ukraine-min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79980" y="277419"/>
            <a:ext cx="2057400" cy="273844"/>
          </a:xfrm>
        </p:spPr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vert="horz" lIns="216000" tIns="144000" rIns="91440" bIns="14400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86136" y="138476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79785" y="125775"/>
            <a:ext cx="5794130" cy="1215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31446" y="2655947"/>
          <a:ext cx="4741466" cy="58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83" name="CorelDRAW" r:id="rId3" imgW="6231890" imgH="781050" progId="CorelDraw.Graphic.21">
                  <p:embed/>
                </p:oleObj>
              </mc:Choice>
              <mc:Fallback>
                <p:oleObj name="CorelDRAW" r:id="rId3" imgW="6231890" imgH="781050" progId="CorelDraw.Graphic.21">
                  <p:embed/>
                  <p:pic>
                    <p:nvPicPr>
                      <p:cNvPr id="0" name="Изображение 40860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446" y="2655947"/>
                        <a:ext cx="4741466" cy="586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188" y="273848"/>
            <a:ext cx="5325665" cy="64934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307E-6D96-4329-904F-17B9D140468E}" type="datetimeFigureOut">
              <a:rPr lang="ru-RU" smtClean="0">
                <a:solidFill>
                  <a:srgbClr val="868B95"/>
                </a:solidFill>
              </a:rPr>
              <a:t>18.10.2021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0894-66F8-4E3A-B098-7F5E4E42D53D}" type="slidenum">
              <a:rPr lang="ru-RU" smtClean="0">
                <a:solidFill>
                  <a:srgbClr val="868B95"/>
                </a:solidFill>
              </a:rPr>
              <a:t>‹#›</a:t>
            </a:fld>
            <a:endParaRPr lang="ru-RU" dirty="0">
              <a:solidFill>
                <a:srgbClr val="868B95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oleObject" Target="../embeddings/oleObject11.bin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vmlDrawing" Target="../drawings/vmlDrawing11.v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8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vmlDrawing" Target="../drawings/vmlDrawing28.v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oleObject" Target="../embeddings/oleObject28.bin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vmlDrawing" Target="../drawings/vmlDrawing31.v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oleObject" Target="../embeddings/oleObject31.bin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oleObject" Target="../embeddings/oleObject34.bin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vmlDrawing" Target="../drawings/vmlDrawing34.v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vmlDrawing" Target="../drawings/vmlDrawing48.v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oleObject" Target="../embeddings/oleObject48.bin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 panose="020B0604030504040204"/>
              <a:buNone/>
              <a:defRPr sz="2400" b="1" i="0" u="none" strike="noStrike" cap="none">
                <a:solidFill>
                  <a:schemeClr val="dk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6"/>
          <p:cNvSpPr txBox="1">
            <a:spLocks noGrp="1"/>
          </p:cNvSpPr>
          <p:nvPr>
            <p:ph type="body" idx="1"/>
          </p:nvPr>
        </p:nvSpPr>
        <p:spPr>
          <a:xfrm>
            <a:off x="332185" y="1329655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endParaRPr/>
          </a:p>
        </p:txBody>
      </p:sp>
      <p:sp>
        <p:nvSpPr>
          <p:cNvPr id="12" name="Google Shape;12;p66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endParaRPr/>
          </a:p>
        </p:txBody>
      </p:sp>
      <p:sp>
        <p:nvSpPr>
          <p:cNvPr id="13" name="Google Shape;13;p66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graphicFrame>
        <p:nvGraphicFramePr>
          <p:cNvPr id="14" name="Google Shape;14;p66"/>
          <p:cNvGraphicFramePr/>
          <p:nvPr/>
        </p:nvGraphicFramePr>
        <p:xfrm>
          <a:off x="8028632" y="4802449"/>
          <a:ext cx="908747" cy="21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r:id="rId17" imgW="19459575" imgH="4657725" progId="CorelDraw.Graphic.21">
                  <p:embed/>
                </p:oleObj>
              </mc:Choice>
              <mc:Fallback>
                <p:oleObj r:id="rId17" imgW="19459575" imgH="4657725" progId="CorelDraw.Graphic.21">
                  <p:embed/>
                  <p:pic>
                    <p:nvPicPr>
                      <p:cNvPr id="0" name="Google Shape;14;p66"/>
                      <p:cNvPicPr preferRelativeResize="0"/>
                      <p:nvPr/>
                    </p:nvPicPr>
                    <p:blipFill rotWithShape="1">
                      <a:blip r:embed="rId18"/>
                      <a:srcRect/>
                      <a:stretch>
                        <a:fillRect/>
                      </a:stretch>
                    </p:blipFill>
                    <p:spPr>
                      <a:xfrm>
                        <a:off x="8028632" y="4802449"/>
                        <a:ext cx="908747" cy="217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416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185" y="132965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2884307E-6D96-4329-904F-17B9D140468E}" type="datetimeFigureOut">
              <a:rPr lang="ru-RU" kern="1200" smtClean="0">
                <a:solidFill>
                  <a:srgbClr val="868B95"/>
                </a:solidFill>
              </a:rPr>
              <a:t>18.10.2021</a:t>
            </a:fld>
            <a:endParaRPr lang="ru-RU" kern="1200" dirty="0">
              <a:solidFill>
                <a:srgbClr val="868B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82E80894-66F8-4E3A-B098-7F5E4E42D53D}" type="slidenum">
              <a:rPr lang="ru-RU" kern="1200" smtClean="0">
                <a:solidFill>
                  <a:srgbClr val="868B95"/>
                </a:solidFill>
              </a:rPr>
              <a:t>‹#›</a:t>
            </a:fld>
            <a:endParaRPr lang="ru-RU" kern="1200" dirty="0">
              <a:solidFill>
                <a:srgbClr val="868B95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 userDrawn="1"/>
        </p:nvGraphicFramePr>
        <p:xfrm>
          <a:off x="8028632" y="4802449"/>
          <a:ext cx="908747" cy="21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26" name="CorelDRAW" r:id="rId26" imgW="2290445" imgH="550545" progId="CorelDraw.Graphic.21">
                  <p:embed/>
                </p:oleObj>
              </mc:Choice>
              <mc:Fallback>
                <p:oleObj name="CorelDRAW" r:id="rId26" imgW="2290445" imgH="550545" progId="CorelDraw.Graphic.21">
                  <p:embed/>
                  <p:pic>
                    <p:nvPicPr>
                      <p:cNvPr id="0" name="Изображение 66649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028632" y="4802449"/>
                        <a:ext cx="908747" cy="217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4161" r:id="rId23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3429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0287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3716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185" y="132965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2884307E-6D96-4329-904F-17B9D140468E}" type="datetimeFigureOut">
              <a:rPr lang="ru-RU" kern="1200" smtClean="0">
                <a:solidFill>
                  <a:srgbClr val="868B95"/>
                </a:solidFill>
              </a:rPr>
              <a:t>18.10.2021</a:t>
            </a:fld>
            <a:endParaRPr lang="ru-RU" kern="1200" dirty="0">
              <a:solidFill>
                <a:srgbClr val="868B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82E80894-66F8-4E3A-B098-7F5E4E42D53D}" type="slidenum">
              <a:rPr lang="ru-RU" kern="1200" smtClean="0">
                <a:solidFill>
                  <a:srgbClr val="868B95"/>
                </a:solidFill>
              </a:rPr>
              <a:t>‹#›</a:t>
            </a:fld>
            <a:endParaRPr lang="ru-RU" kern="1200" dirty="0">
              <a:solidFill>
                <a:srgbClr val="868B95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 userDrawn="1"/>
        </p:nvGraphicFramePr>
        <p:xfrm>
          <a:off x="8028632" y="4802449"/>
          <a:ext cx="908747" cy="21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58" name="CorelDRAW" r:id="rId19" imgW="2290445" imgH="550545" progId="CorelDraw.Graphic.21">
                  <p:embed/>
                </p:oleObj>
              </mc:Choice>
              <mc:Fallback>
                <p:oleObj name="CorelDRAW" r:id="rId19" imgW="2290445" imgH="550545" progId="CorelDraw.Graphic.21">
                  <p:embed/>
                  <p:pic>
                    <p:nvPicPr>
                      <p:cNvPr id="0" name="Изображение 26018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28632" y="4802449"/>
                        <a:ext cx="908747" cy="217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3429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0287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3716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185" y="132965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2884307E-6D96-4329-904F-17B9D140468E}" type="datetimeFigureOut">
              <a:rPr lang="ru-RU" kern="1200" smtClean="0">
                <a:solidFill>
                  <a:srgbClr val="868B95"/>
                </a:solidFill>
              </a:rPr>
              <a:t>18.10.2021</a:t>
            </a:fld>
            <a:endParaRPr lang="ru-RU" kern="1200" dirty="0">
              <a:solidFill>
                <a:srgbClr val="868B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82E80894-66F8-4E3A-B098-7F5E4E42D53D}" type="slidenum">
              <a:rPr lang="ru-RU" kern="1200" smtClean="0">
                <a:solidFill>
                  <a:srgbClr val="868B95"/>
                </a:solidFill>
              </a:rPr>
              <a:t>‹#›</a:t>
            </a:fld>
            <a:endParaRPr lang="ru-RU" kern="1200" dirty="0">
              <a:solidFill>
                <a:srgbClr val="868B95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 userDrawn="1"/>
        </p:nvGraphicFramePr>
        <p:xfrm>
          <a:off x="8028632" y="4802449"/>
          <a:ext cx="908747" cy="21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73" name="CorelDRAW" r:id="rId19" imgW="2290445" imgH="550545" progId="CorelDraw.Graphic.21">
                  <p:embed/>
                </p:oleObj>
              </mc:Choice>
              <mc:Fallback>
                <p:oleObj name="CorelDRAW" r:id="rId19" imgW="2290445" imgH="550545" progId="CorelDraw.Graphic.21">
                  <p:embed/>
                  <p:pic>
                    <p:nvPicPr>
                      <p:cNvPr id="0" name="Изображение 29089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28632" y="4802449"/>
                        <a:ext cx="908747" cy="217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3429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0287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3716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 panose="020B0604030504040204"/>
              <a:buNone/>
              <a:defRPr sz="2400" b="1" i="0" u="none" strike="noStrike" cap="none">
                <a:solidFill>
                  <a:schemeClr val="dk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6"/>
          <p:cNvSpPr txBox="1">
            <a:spLocks noGrp="1"/>
          </p:cNvSpPr>
          <p:nvPr>
            <p:ph type="body" idx="1"/>
          </p:nvPr>
        </p:nvSpPr>
        <p:spPr>
          <a:xfrm>
            <a:off x="332185" y="1329655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 panose="020B0604020202020204"/>
              <a:buNone/>
              <a:defRPr sz="105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endParaRPr/>
          </a:p>
        </p:txBody>
      </p:sp>
      <p:sp>
        <p:nvSpPr>
          <p:cNvPr id="12" name="Google Shape;12;p66"/>
          <p:cNvSpPr txBox="1">
            <a:spLocks noGrp="1"/>
          </p:cNvSpPr>
          <p:nvPr>
            <p:ph type="dt" idx="10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endParaRPr>
              <a:solidFill>
                <a:srgbClr val="868B95"/>
              </a:solidFill>
            </a:endParaRPr>
          </a:p>
        </p:txBody>
      </p:sp>
      <p:sp>
        <p:nvSpPr>
          <p:cNvPr id="13" name="Google Shape;13;p66"/>
          <p:cNvSpPr txBox="1">
            <a:spLocks noGrp="1"/>
          </p:cNvSpPr>
          <p:nvPr>
            <p:ph type="sldNum" idx="12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9pPr>
          </a:lstStyle>
          <a:p>
            <a:fld id="{00000000-1234-1234-1234-123412341234}" type="slidenum">
              <a:rPr lang="ru-RU">
                <a:solidFill>
                  <a:srgbClr val="868B95"/>
                </a:solidFill>
              </a:rPr>
              <a:t>‹#›</a:t>
            </a:fld>
            <a:endParaRPr>
              <a:solidFill>
                <a:srgbClr val="868B95"/>
              </a:solidFill>
            </a:endParaRPr>
          </a:p>
        </p:txBody>
      </p:sp>
      <p:graphicFrame>
        <p:nvGraphicFramePr>
          <p:cNvPr id="14" name="Google Shape;14;p66"/>
          <p:cNvGraphicFramePr/>
          <p:nvPr/>
        </p:nvGraphicFramePr>
        <p:xfrm>
          <a:off x="8028632" y="4802449"/>
          <a:ext cx="908747" cy="21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13" r:id="rId26" imgW="19459575" imgH="4657725" progId="CorelDraw.Graphic.21">
                  <p:embed/>
                </p:oleObj>
              </mc:Choice>
              <mc:Fallback>
                <p:oleObj r:id="rId26" imgW="19459575" imgH="4657725" progId="CorelDraw.Graphic.21">
                  <p:embed/>
                  <p:pic>
                    <p:nvPicPr>
                      <p:cNvPr id="0" name="Изображение 335936"/>
                      <p:cNvPicPr preferRelativeResize="0"/>
                      <p:nvPr/>
                    </p:nvPicPr>
                    <p:blipFill rotWithShape="1">
                      <a:blip r:embed="rId27"/>
                      <a:srcRect/>
                      <a:stretch>
                        <a:fillRect/>
                      </a:stretch>
                    </p:blipFill>
                    <p:spPr>
                      <a:xfrm>
                        <a:off x="8028632" y="4802449"/>
                        <a:ext cx="908747" cy="217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4000" r:id="rId21"/>
    <p:sldLayoutId id="2147484001" r:id="rId22"/>
    <p:sldLayoutId id="214748400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187" y="276229"/>
            <a:ext cx="4415662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185" y="132965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0977" y="470443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2884307E-6D96-4329-904F-17B9D140468E}" type="datetimeFigureOut">
              <a:rPr lang="ru-RU" kern="1200" smtClean="0">
                <a:solidFill>
                  <a:srgbClr val="868B95"/>
                </a:solidFill>
              </a:rPr>
              <a:t>18.10.2021</a:t>
            </a:fld>
            <a:endParaRPr lang="ru-RU" kern="1200" dirty="0">
              <a:solidFill>
                <a:srgbClr val="868B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79980" y="27741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3765">
              <a:buClrTx/>
              <a:buFontTx/>
              <a:buNone/>
            </a:pPr>
            <a:fld id="{82E80894-66F8-4E3A-B098-7F5E4E42D53D}" type="slidenum">
              <a:rPr lang="ru-RU" kern="1200" smtClean="0">
                <a:solidFill>
                  <a:srgbClr val="868B95"/>
                </a:solidFill>
              </a:rPr>
              <a:t>‹#›</a:t>
            </a:fld>
            <a:endParaRPr lang="ru-RU" kern="1200" dirty="0">
              <a:solidFill>
                <a:srgbClr val="868B95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 userDrawn="1"/>
        </p:nvGraphicFramePr>
        <p:xfrm>
          <a:off x="8028632" y="4802449"/>
          <a:ext cx="908747" cy="21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59" name="CorelDRAW" r:id="rId19" imgW="2290445" imgH="550545" progId="CorelDraw.Graphic.21">
                  <p:embed/>
                </p:oleObj>
              </mc:Choice>
              <mc:Fallback>
                <p:oleObj name="CorelDRAW" r:id="rId19" imgW="2290445" imgH="550545" progId="CorelDraw.Graphic.21">
                  <p:embed/>
                  <p:pic>
                    <p:nvPicPr>
                      <p:cNvPr id="0" name="Изображение 40758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28632" y="4802449"/>
                        <a:ext cx="908747" cy="217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3429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0287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371600" indent="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2.emf"/><Relationship Id="rId2" Type="http://schemas.openxmlformats.org/officeDocument/2006/relationships/tags" Target="../tags/tag1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2759570" y="1"/>
            <a:ext cx="3624861" cy="5143499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0"/>
          </a:p>
        </p:txBody>
      </p:sp>
      <p:sp>
        <p:nvSpPr>
          <p:cNvPr id="85" name="Дуга 84"/>
          <p:cNvSpPr/>
          <p:nvPr/>
        </p:nvSpPr>
        <p:spPr>
          <a:xfrm rot="4954516">
            <a:off x="4269225" y="511946"/>
            <a:ext cx="1136492" cy="1695540"/>
          </a:xfrm>
          <a:prstGeom prst="arc">
            <a:avLst>
              <a:gd name="adj1" fmla="val 13280450"/>
              <a:gd name="adj2" fmla="val 17257487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610">
              <a:solidFill>
                <a:schemeClr val="bg1"/>
              </a:solidFill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2850150" y="4139597"/>
            <a:ext cx="2976278" cy="197376"/>
          </a:xfrm>
          <a:prstGeom prst="rect">
            <a:avLst/>
          </a:prstGeom>
        </p:spPr>
        <p:txBody>
          <a:bodyPr vert="horz" lIns="31001" tIns="15501" rIns="31001" bIns="15501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61"/>
              </a:lnSpc>
            </a:pPr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Опыт не требуется, всему научим! </a:t>
            </a:r>
            <a:b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953" b="1" dirty="0">
              <a:solidFill>
                <a:srgbClr val="FF63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2073978" y="-390157"/>
            <a:ext cx="3128716" cy="220543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4" kern="13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2903603" y="422974"/>
            <a:ext cx="2782687" cy="1148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7"/>
              </a:spcAft>
            </a:pPr>
            <a:r>
              <a:rPr lang="ru-RU" sz="1633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ПРИГЛАШАЕМ</a:t>
            </a:r>
            <a:br>
              <a:rPr lang="ru-RU" sz="1633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33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КОМАНДУ </a:t>
            </a:r>
          </a:p>
          <a:p>
            <a:pPr>
              <a:spcAft>
                <a:spcPts val="407"/>
              </a:spcAft>
            </a:pPr>
            <a:r>
              <a:rPr lang="ru-RU" sz="1633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ФЕДЕРАЛЬНОЙ КОМПАНИИ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2830846" y="1848214"/>
            <a:ext cx="1587294" cy="595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89" b="1" dirty="0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СПЕЦИАЛИСТОВ</a:t>
            </a:r>
          </a:p>
          <a:p>
            <a:r>
              <a:rPr lang="ru-RU" sz="1089" b="1" dirty="0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ЦЕНТРА </a:t>
            </a:r>
          </a:p>
          <a:p>
            <a:r>
              <a:rPr lang="ru-RU" sz="1089" b="1" dirty="0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КОММУНИКАЦИЙ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938514" y="199990"/>
            <a:ext cx="1876021" cy="364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Ищешь</a:t>
            </a:r>
            <a:r>
              <a:rPr lang="ru-RU" sz="816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достойную работу?</a:t>
            </a:r>
            <a:endParaRPr lang="ru-RU" sz="816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44" y="61754"/>
            <a:ext cx="599797" cy="138370"/>
          </a:xfrm>
          <a:prstGeom prst="rect">
            <a:avLst/>
          </a:prstGeom>
        </p:spPr>
      </p:pic>
      <p:sp>
        <p:nvSpPr>
          <p:cNvPr id="115" name="Заголовок 1"/>
          <p:cNvSpPr txBox="1">
            <a:spLocks/>
          </p:cNvSpPr>
          <p:nvPr/>
        </p:nvSpPr>
        <p:spPr>
          <a:xfrm>
            <a:off x="2866580" y="4423861"/>
            <a:ext cx="2976278" cy="369984"/>
          </a:xfrm>
          <a:prstGeom prst="rect">
            <a:avLst/>
          </a:prstGeom>
        </p:spPr>
        <p:txBody>
          <a:bodyPr vert="horz" lIns="31001" tIns="15501" rIns="31001" bIns="15501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Запишись на собеседование: </a:t>
            </a:r>
          </a:p>
          <a:p>
            <a:pPr>
              <a:lnSpc>
                <a:spcPct val="100000"/>
              </a:lnSpc>
            </a:pPr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8 923 285 01 84</a:t>
            </a: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28" y="4202413"/>
            <a:ext cx="834533" cy="834533"/>
          </a:xfrm>
          <a:prstGeom prst="rect">
            <a:avLst/>
          </a:prstGeom>
        </p:spPr>
      </p:pic>
      <p:sp>
        <p:nvSpPr>
          <p:cNvPr id="118" name="Прямоугольник 117"/>
          <p:cNvSpPr/>
          <p:nvPr/>
        </p:nvSpPr>
        <p:spPr>
          <a:xfrm>
            <a:off x="3129293" y="2503653"/>
            <a:ext cx="1216360" cy="17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Гибкий график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Возможность работать несколько часов в день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Оплачиваемое обучение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Официальное </a:t>
            </a: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трудоустройство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" name="Рисунок 1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14" y="2516778"/>
            <a:ext cx="154655" cy="16815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94" y="224967"/>
            <a:ext cx="1080115" cy="24937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13" y="3667615"/>
            <a:ext cx="154655" cy="16815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27" y="2777522"/>
            <a:ext cx="154655" cy="1681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27" y="3261320"/>
            <a:ext cx="154655" cy="168157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0F9E2D3-5B44-4803-87D5-22C691A62781}"/>
              </a:ext>
            </a:extLst>
          </p:cNvPr>
          <p:cNvSpPr txBox="1">
            <a:spLocks/>
          </p:cNvSpPr>
          <p:nvPr/>
        </p:nvSpPr>
        <p:spPr>
          <a:xfrm>
            <a:off x="2866580" y="4774921"/>
            <a:ext cx="2976278" cy="369984"/>
          </a:xfrm>
          <a:prstGeom prst="rect">
            <a:avLst/>
          </a:prstGeom>
        </p:spPr>
        <p:txBody>
          <a:bodyPr vert="horz" lIns="31001" tIns="15501" rIns="31001" bIns="15501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53" b="1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Адрес: </a:t>
            </a:r>
            <a:r>
              <a:rPr lang="ru-RU" sz="953" b="1" dirty="0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Телевизорная 1 стр. 14</a:t>
            </a:r>
            <a:endParaRPr lang="ru-RU" sz="1089" b="1" dirty="0">
              <a:solidFill>
                <a:srgbClr val="FF63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D3D0FB-5235-4478-A53B-07C38113E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 r="19372"/>
          <a:stretch/>
        </p:blipFill>
        <p:spPr>
          <a:xfrm>
            <a:off x="4293185" y="1476966"/>
            <a:ext cx="2573387" cy="250309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63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2759570" y="1"/>
            <a:ext cx="3624861" cy="5143499"/>
          </a:xfrm>
          <a:prstGeom prst="rect">
            <a:avLst/>
          </a:prstGeom>
          <a:solidFill>
            <a:srgbClr val="00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0"/>
          </a:p>
        </p:txBody>
      </p:sp>
      <p:sp>
        <p:nvSpPr>
          <p:cNvPr id="85" name="Дуга 84"/>
          <p:cNvSpPr/>
          <p:nvPr/>
        </p:nvSpPr>
        <p:spPr>
          <a:xfrm rot="4954516">
            <a:off x="4269225" y="511946"/>
            <a:ext cx="1136492" cy="1695540"/>
          </a:xfrm>
          <a:prstGeom prst="arc">
            <a:avLst>
              <a:gd name="adj1" fmla="val 13280450"/>
              <a:gd name="adj2" fmla="val 17257487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610">
              <a:solidFill>
                <a:schemeClr val="bg1"/>
              </a:solidFill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2979358" y="4027512"/>
            <a:ext cx="3307662" cy="556794"/>
          </a:xfrm>
          <a:prstGeom prst="rect">
            <a:avLst/>
          </a:prstGeom>
        </p:spPr>
        <p:txBody>
          <a:bodyPr vert="horz" lIns="31001" tIns="15501" rIns="31001" bIns="15501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61"/>
              </a:lnSpc>
            </a:pPr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Опыт не требуется, всему научим! </a:t>
            </a:r>
            <a:b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53" b="1" dirty="0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ПРИМИ ВЫЗОВ И СТАНЬ ЧАСТЬЮ </a:t>
            </a:r>
          </a:p>
          <a:p>
            <a:pPr>
              <a:lnSpc>
                <a:spcPts val="1361"/>
              </a:lnSpc>
            </a:pPr>
            <a:r>
              <a:rPr lang="ru-RU" sz="953" b="1" dirty="0">
                <a:solidFill>
                  <a:srgbClr val="FF6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ФЕДЕРАЛЬНОЙ КОМПАНИИ!</a:t>
            </a:r>
          </a:p>
        </p:txBody>
      </p:sp>
      <p:sp>
        <p:nvSpPr>
          <p:cNvPr id="87" name="Овал 86"/>
          <p:cNvSpPr/>
          <p:nvPr/>
        </p:nvSpPr>
        <p:spPr>
          <a:xfrm>
            <a:off x="2073978" y="-390157"/>
            <a:ext cx="3128716" cy="220543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4" kern="13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2925593" y="360691"/>
            <a:ext cx="2782687" cy="97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7"/>
              </a:spcAft>
            </a:pPr>
            <a:r>
              <a:rPr lang="ru-RU" sz="1905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ПРИГЛАШАЕМ</a:t>
            </a:r>
            <a:br>
              <a:rPr lang="ru-RU" sz="1905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5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КОМАНДУ</a:t>
            </a:r>
            <a:r>
              <a:rPr lang="en-US" sz="1905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905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905" b="1" spc="-5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VOXYS</a:t>
            </a:r>
            <a:endParaRPr lang="ru-RU" sz="1905" b="1" spc="-5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1338" r="4859" b="5009"/>
          <a:stretch/>
        </p:blipFill>
        <p:spPr>
          <a:xfrm>
            <a:off x="4092275" y="1406008"/>
            <a:ext cx="2724756" cy="2592573"/>
          </a:xfrm>
          <a:prstGeom prst="ellipse">
            <a:avLst/>
          </a:prstGeom>
        </p:spPr>
      </p:pic>
      <p:sp>
        <p:nvSpPr>
          <p:cNvPr id="91" name="Прямоугольник 90"/>
          <p:cNvSpPr/>
          <p:nvPr/>
        </p:nvSpPr>
        <p:spPr>
          <a:xfrm>
            <a:off x="2950589" y="1250326"/>
            <a:ext cx="1744388" cy="3434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16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СПЕЦИАЛИСТОВ</a:t>
            </a:r>
          </a:p>
          <a:p>
            <a:r>
              <a:rPr lang="ru-RU" sz="816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ЦЕНТРА КОММУНИКАЦИЙ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938514" y="199990"/>
            <a:ext cx="1719895" cy="21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16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Ищешь</a:t>
            </a:r>
            <a:r>
              <a:rPr lang="ru-RU" sz="748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достойную работу?</a:t>
            </a:r>
            <a:endParaRPr lang="ru-RU" sz="748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44" y="61754"/>
            <a:ext cx="599797" cy="138370"/>
          </a:xfrm>
          <a:prstGeom prst="rect">
            <a:avLst/>
          </a:prstGeom>
        </p:spPr>
      </p:pic>
      <p:sp>
        <p:nvSpPr>
          <p:cNvPr id="115" name="Заголовок 1"/>
          <p:cNvSpPr txBox="1">
            <a:spLocks/>
          </p:cNvSpPr>
          <p:nvPr/>
        </p:nvSpPr>
        <p:spPr>
          <a:xfrm>
            <a:off x="2979358" y="4666962"/>
            <a:ext cx="2976278" cy="369984"/>
          </a:xfrm>
          <a:prstGeom prst="rect">
            <a:avLst/>
          </a:prstGeom>
        </p:spPr>
        <p:txBody>
          <a:bodyPr vert="horz" lIns="31001" tIns="15501" rIns="31001" bIns="15501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Запишись на собеседование:</a:t>
            </a:r>
            <a:endParaRPr lang="en-US" sz="953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95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8 923 285 01 84</a:t>
            </a: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28" y="4143141"/>
            <a:ext cx="834533" cy="834533"/>
          </a:xfrm>
          <a:prstGeom prst="rect">
            <a:avLst/>
          </a:prstGeom>
        </p:spPr>
      </p:pic>
      <p:sp>
        <p:nvSpPr>
          <p:cNvPr id="118" name="Прямоугольник 117"/>
          <p:cNvSpPr/>
          <p:nvPr/>
        </p:nvSpPr>
        <p:spPr>
          <a:xfrm>
            <a:off x="3089736" y="2136117"/>
            <a:ext cx="1216360" cy="17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Гибкий график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Возможность работать несколько часов в день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Оплачиваемое обучение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Официальное </a:t>
            </a:r>
          </a:p>
          <a:p>
            <a:r>
              <a:rPr lang="ru-RU" sz="816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трудоустройство</a:t>
            </a:r>
          </a:p>
          <a:p>
            <a:endParaRPr lang="ru-RU" sz="816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" name="Рисунок 1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95" y="2142598"/>
            <a:ext cx="154655" cy="16815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84" y="175891"/>
            <a:ext cx="884820" cy="2042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95" y="2389201"/>
            <a:ext cx="154655" cy="16815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15" y="2886258"/>
            <a:ext cx="154655" cy="1681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15" y="3265821"/>
            <a:ext cx="154655" cy="1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319" y="113552"/>
            <a:ext cx="5794130" cy="2380985"/>
          </a:xfrm>
        </p:spPr>
        <p:txBody>
          <a:bodyPr/>
          <a:lstStyle/>
          <a:p>
            <a:r>
              <a:rPr lang="ru-RU" dirty="0"/>
              <a:t>ЗНАКОМСТВО С КОМПАНИЕЙ </a:t>
            </a:r>
          </a:p>
        </p:txBody>
      </p:sp>
      <p:sp>
        <p:nvSpPr>
          <p:cNvPr id="4" name="Овал 3"/>
          <p:cNvSpPr/>
          <p:nvPr/>
        </p:nvSpPr>
        <p:spPr>
          <a:xfrm>
            <a:off x="-1723524" y="-1718886"/>
            <a:ext cx="7661108" cy="461548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FFFFFF"/>
              </a:solidFill>
            </a:endParaRPr>
          </a:p>
        </p:txBody>
      </p:sp>
      <p:sp>
        <p:nvSpPr>
          <p:cNvPr id="12" name="Дуга 11"/>
          <p:cNvSpPr/>
          <p:nvPr/>
        </p:nvSpPr>
        <p:spPr>
          <a:xfrm rot="17691215">
            <a:off x="2128819" y="2014640"/>
            <a:ext cx="3827588" cy="3776212"/>
          </a:xfrm>
          <a:prstGeom prst="arc">
            <a:avLst>
              <a:gd name="adj1" fmla="val 51325"/>
              <a:gd name="adj2" fmla="val 3329314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15" kern="1200" dirty="0">
              <a:solidFill>
                <a:srgbClr val="1A1A1A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3" cy="51435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837F84A-3016-451A-A67B-97547C7C8D0C}"/>
              </a:ext>
            </a:extLst>
          </p:cNvPr>
          <p:cNvSpPr>
            <a:spLocks noGrp="1"/>
          </p:cNvSpPr>
          <p:nvPr/>
        </p:nvSpPr>
        <p:spPr>
          <a:xfrm>
            <a:off x="326972" y="278021"/>
            <a:ext cx="3150958" cy="633779"/>
          </a:xfrm>
          <a:prstGeom prst="roundRect">
            <a:avLst/>
          </a:prstGeom>
          <a:ln w="28575">
            <a:solidFill>
              <a:schemeClr val="tx2"/>
            </a:solidFill>
          </a:ln>
        </p:spPr>
        <p:txBody>
          <a:bodyPr vert="horz" lIns="216000" tIns="144000" rIns="91440" bIns="144000" rtlCol="0" anchor="ctr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5B43"/>
                </a:solidFill>
              </a:rPr>
              <a:t>ЛИДЕР РЫНКА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30471A-B155-4134-8DA3-7E4055242022}"/>
              </a:ext>
            </a:extLst>
          </p:cNvPr>
          <p:cNvSpPr/>
          <p:nvPr/>
        </p:nvSpPr>
        <p:spPr>
          <a:xfrm>
            <a:off x="415636" y="1951921"/>
            <a:ext cx="2946425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rgbClr val="005B43"/>
                </a:solidFill>
              </a:rPr>
              <a:t>VOXYS </a:t>
            </a:r>
            <a:r>
              <a:rPr lang="ru-RU" sz="1500" b="1" dirty="0">
                <a:solidFill>
                  <a:srgbClr val="005B43"/>
                </a:solidFill>
              </a:rPr>
              <a:t> </a:t>
            </a:r>
            <a:r>
              <a:rPr lang="ru-RU" sz="1500" dirty="0">
                <a:solidFill>
                  <a:srgbClr val="1A1A1A">
                    <a:lumMod val="75000"/>
                    <a:lumOff val="25000"/>
                  </a:srgbClr>
                </a:solidFill>
              </a:rPr>
              <a:t>- первая компания, которая достигла </a:t>
            </a:r>
            <a:r>
              <a:rPr lang="ru-RU" sz="1500" b="1" dirty="0">
                <a:solidFill>
                  <a:schemeClr val="accent1"/>
                </a:solidFill>
              </a:rPr>
              <a:t>18,4%</a:t>
            </a:r>
            <a:r>
              <a:rPr lang="ru-RU" sz="1500" dirty="0">
                <a:solidFill>
                  <a:srgbClr val="1A1A1A">
                    <a:lumMod val="75000"/>
                    <a:lumOff val="25000"/>
                  </a:srgbClr>
                </a:solidFill>
              </a:rPr>
              <a:t> российского рынка аутсорсинговых </a:t>
            </a:r>
          </a:p>
          <a:p>
            <a:r>
              <a:rPr lang="ru-RU" sz="1500" dirty="0">
                <a:solidFill>
                  <a:srgbClr val="1A1A1A">
                    <a:lumMod val="75000"/>
                    <a:lumOff val="25000"/>
                  </a:srgbClr>
                </a:solidFill>
              </a:rPr>
              <a:t>контакт-центров за всю историю развития отрасли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8307" y="4916980"/>
            <a:ext cx="302509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1"/>
            <a:r>
              <a:rPr lang="ru-RU" sz="500" dirty="0">
                <a:solidFill>
                  <a:srgbClr val="1A1A1A">
                    <a:lumMod val="75000"/>
                    <a:lumOff val="25000"/>
                  </a:srgbClr>
                </a:solidFill>
              </a:rPr>
              <a:t>*По оценке рынка</a:t>
            </a:r>
            <a:r>
              <a:rPr lang="en-US" sz="500" dirty="0">
                <a:solidFill>
                  <a:srgbClr val="1A1A1A">
                    <a:lumMod val="75000"/>
                    <a:lumOff val="25000"/>
                  </a:srgbClr>
                </a:solidFill>
              </a:rPr>
              <a:t> </a:t>
            </a:r>
            <a:r>
              <a:rPr lang="en-US" sz="500" dirty="0" err="1">
                <a:solidFill>
                  <a:srgbClr val="1A1A1A">
                    <a:lumMod val="75000"/>
                    <a:lumOff val="25000"/>
                  </a:srgbClr>
                </a:solidFill>
              </a:rPr>
              <a:t>iKS</a:t>
            </a:r>
            <a:r>
              <a:rPr lang="en-US" sz="500" dirty="0">
                <a:solidFill>
                  <a:srgbClr val="1A1A1A">
                    <a:lumMod val="75000"/>
                    <a:lumOff val="25000"/>
                  </a:srgbClr>
                </a:solidFill>
              </a:rPr>
              <a:t>-Consulting</a:t>
            </a:r>
            <a:endParaRPr lang="ru-RU" sz="500" dirty="0">
              <a:solidFill>
                <a:srgbClr val="1A1A1A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66304" y="412050"/>
            <a:ext cx="5764770" cy="4319401"/>
            <a:chOff x="4300530" y="278020"/>
            <a:chExt cx="4248761" cy="318349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530" y="278020"/>
              <a:ext cx="4248761" cy="31834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6716142" y="1711875"/>
              <a:ext cx="712269" cy="226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1"/>
              <a:r>
                <a:rPr lang="ru-RU" b="1" dirty="0">
                  <a:solidFill>
                    <a:srgbClr val="FFFFFF"/>
                  </a:solidFill>
                </a:rPr>
                <a:t>18,4%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064237" y="1059836"/>
              <a:ext cx="671299" cy="294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2000" b="1" dirty="0">
                  <a:solidFill>
                    <a:srgbClr val="FFFFFF"/>
                  </a:solidFill>
                </a:rPr>
                <a:t>22,9%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326846" y="2320109"/>
              <a:ext cx="514166" cy="294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2000" b="1" dirty="0">
                  <a:solidFill>
                    <a:srgbClr val="1A1A1A"/>
                  </a:solidFill>
                </a:rPr>
                <a:t>16%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4933" y="2447751"/>
              <a:ext cx="510622" cy="226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b="1" dirty="0">
                  <a:solidFill>
                    <a:srgbClr val="1A1A1A"/>
                  </a:solidFill>
                </a:rPr>
                <a:t>12,1%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20608" y="2099355"/>
              <a:ext cx="481086" cy="24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1600" b="1" dirty="0">
                  <a:solidFill>
                    <a:srgbClr val="1A1A1A"/>
                  </a:solidFill>
                </a:rPr>
                <a:t>9,6%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57038" y="1434796"/>
              <a:ext cx="299142" cy="204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1200" b="1" dirty="0">
                  <a:solidFill>
                    <a:srgbClr val="FFFFFF"/>
                  </a:solidFill>
                </a:rPr>
                <a:t>5%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50970" y="1237103"/>
              <a:ext cx="372393" cy="192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1100" b="1" dirty="0">
                  <a:solidFill>
                    <a:srgbClr val="FFFFFF"/>
                  </a:solidFill>
                </a:rPr>
                <a:t>4,6%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664933" y="1086856"/>
              <a:ext cx="329860" cy="170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900" b="1" dirty="0">
                  <a:solidFill>
                    <a:srgbClr val="FFFFFF"/>
                  </a:solidFill>
                </a:rPr>
                <a:t>4,4%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318192" y="1742464"/>
              <a:ext cx="327497" cy="226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b="1" dirty="0">
                  <a:solidFill>
                    <a:srgbClr val="FFFFFF"/>
                  </a:solidFill>
                </a:rPr>
                <a:t>7%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64770" y="1823422"/>
              <a:ext cx="169183" cy="170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1"/>
              <a:r>
                <a:rPr lang="ru-RU" sz="900" b="1" dirty="0">
                  <a:solidFill>
                    <a:srgbClr val="1A1A1A"/>
                  </a:solidFill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5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https://lifechance.ru/wp-content/uploads/images/561d301c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0718" y="213165"/>
            <a:ext cx="7521583" cy="769425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МЫ РЕАЛИЗУЕМ МИССИЮ КОМПАНИИ,</a:t>
            </a:r>
          </a:p>
          <a:p>
            <a:r>
              <a:rPr lang="ru-RU" sz="2200" b="1" dirty="0">
                <a:solidFill>
                  <a:schemeClr val="bg1"/>
                </a:solidFill>
              </a:rPr>
              <a:t>ОСНОВЫВАЯСЬ НА ШЕСТИ ГЛАВНЫХ ЦЕННОСТЯХ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210206" y="160616"/>
            <a:ext cx="8818179" cy="87991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248873" y="1372580"/>
          <a:ext cx="8359099" cy="350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75" name="CorelDRAW" r:id="rId6" imgW="9378856" imgH="3938727" progId="CorelDraw.Graphic.21">
                  <p:embed/>
                </p:oleObj>
              </mc:Choice>
              <mc:Fallback>
                <p:oleObj name="CorelDRAW" r:id="rId6" imgW="9378856" imgH="3938727" progId="CorelDraw.Graphic.21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8873" y="1372580"/>
                        <a:ext cx="8359099" cy="3509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023" y="2840023"/>
            <a:ext cx="197618" cy="189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47" y="2888092"/>
            <a:ext cx="752676" cy="92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027" y="3029049"/>
            <a:ext cx="161987" cy="82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6346" y="2763187"/>
            <a:ext cx="817966" cy="10541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0556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3217" y="3604766"/>
            <a:ext cx="1749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Tx/>
              <a:buFontTx/>
              <a:buNone/>
            </a:pPr>
            <a:r>
              <a:rPr lang="ru-RU" b="1" kern="1200" dirty="0">
                <a:solidFill>
                  <a:srgbClr val="FFFFFF"/>
                </a:solidFill>
                <a:latin typeface="Verdana" panose="020B0604030504040204"/>
                <a:ea typeface="+mn-ea"/>
                <a:cs typeface="+mn-cs"/>
              </a:rPr>
              <a:t>ОБУЧЕНИЕ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56907" y="3575751"/>
            <a:ext cx="2401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Tx/>
              <a:buFontTx/>
              <a:buNone/>
            </a:pPr>
            <a:r>
              <a:rPr lang="ru-RU" b="1" kern="1200" dirty="0">
                <a:solidFill>
                  <a:srgbClr val="FFFFFF"/>
                </a:solidFill>
                <a:latin typeface="Verdana" panose="020B0604030504040204"/>
                <a:ea typeface="+mn-ea"/>
                <a:cs typeface="+mn-cs"/>
              </a:rPr>
              <a:t>КОМАНДА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1724" y="1797295"/>
            <a:ext cx="24139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Tx/>
              <a:buFontTx/>
              <a:buNone/>
            </a:pPr>
            <a:r>
              <a:rPr lang="ru-RU" b="1" kern="1200" dirty="0">
                <a:solidFill>
                  <a:srgbClr val="FFFFFF"/>
                </a:solidFill>
                <a:latin typeface="Verdana" panose="020B0604030504040204"/>
                <a:ea typeface="+mn-ea"/>
                <a:cs typeface="+mn-cs"/>
              </a:rPr>
              <a:t>ПОДДЕРЖКА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18359" y="3616211"/>
            <a:ext cx="2659035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defTabSz="913765">
              <a:buClrTx/>
              <a:buFontTx/>
              <a:buNone/>
            </a:pPr>
            <a:r>
              <a:rPr lang="ru-RU" b="1" kern="1200" dirty="0">
                <a:solidFill>
                  <a:srgbClr val="FFFFFF"/>
                </a:solidFill>
                <a:latin typeface="Verdana" panose="020B0604030504040204"/>
                <a:ea typeface="+mn-ea"/>
                <a:cs typeface="+mn-cs"/>
              </a:rPr>
              <a:t>ПООЩРЕНИЕ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217" y="3979853"/>
            <a:ext cx="2835284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914400">
              <a:buClrTx/>
              <a:buFont typeface="Arial" panose="020B0604020202020204" pitchFamily="34" charset="0"/>
              <a:buChar char="•"/>
              <a:defRPr/>
            </a:pPr>
            <a:r>
              <a:rPr lang="ru-RU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  <a:t>Академия </a:t>
            </a:r>
            <a:r>
              <a:rPr lang="en-GB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  <a:t>VOXYS – </a:t>
            </a:r>
            <a:endParaRPr lang="ru-RU" sz="1100" kern="0" spc="-1" dirty="0">
              <a:solidFill>
                <a:srgbClr val="FFFFFF"/>
              </a:solidFill>
              <a:ea typeface="DejaVu Sans" panose="020B0603030804020204"/>
              <a:cs typeface="DejaVu Sans" panose="020B0603030804020204"/>
            </a:endParaRPr>
          </a:p>
          <a:p>
            <a:pPr marL="171450" indent="-171450" defTabSz="914400">
              <a:buClrTx/>
              <a:buFont typeface="Arial" panose="020B0604020202020204" pitchFamily="34" charset="0"/>
              <a:buChar char="•"/>
              <a:defRPr/>
            </a:pPr>
            <a:r>
              <a:rPr lang="ru-RU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  <a:t>корпоративное обучение </a:t>
            </a:r>
            <a:br>
              <a:rPr lang="ru-RU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</a:br>
            <a:r>
              <a:rPr lang="ru-RU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  <a:t>и  повышение квалификации</a:t>
            </a:r>
          </a:p>
          <a:p>
            <a:pPr marL="171450" indent="-171450" defTabSz="914400">
              <a:buClrTx/>
              <a:buFont typeface="Arial" panose="020B0604020202020204" pitchFamily="34" charset="0"/>
              <a:buChar char="•"/>
              <a:defRPr/>
            </a:pPr>
            <a:r>
              <a:rPr lang="en-GB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  <a:t>Online </a:t>
            </a:r>
            <a:r>
              <a:rPr lang="ru-RU" sz="1100" kern="0" spc="-1" dirty="0">
                <a:solidFill>
                  <a:srgbClr val="FFFFFF"/>
                </a:solidFill>
                <a:ea typeface="DejaVu Sans" panose="020B0603030804020204"/>
                <a:cs typeface="DejaVu Sans" panose="020B0603030804020204"/>
              </a:rPr>
              <a:t>платформа для оценки, обучения и адаптации </a:t>
            </a:r>
          </a:p>
          <a:p>
            <a:pPr defTabSz="914400">
              <a:buClrTx/>
              <a:buFontTx/>
              <a:buNone/>
              <a:defRPr/>
            </a:pPr>
            <a:endParaRPr lang="ru-RU" sz="1100" kern="0" spc="-1" dirty="0">
              <a:solidFill>
                <a:srgbClr val="FFFFFF"/>
              </a:solidFill>
              <a:ea typeface="DejaVu Sans" panose="020B0603030804020204"/>
              <a:cs typeface="DejaVu Sans" panose="020B0603030804020204"/>
            </a:endParaRPr>
          </a:p>
          <a:p>
            <a:pPr>
              <a:buClrTx/>
              <a:buFontTx/>
              <a:buNone/>
            </a:pPr>
            <a:endParaRPr lang="en-GB" sz="1100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59730" y="3946031"/>
            <a:ext cx="3063952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Фокус на командной работе, взаимовыручке и</a:t>
            </a:r>
            <a:r>
              <a:rPr lang="en-GB" sz="1100" dirty="0">
                <a:solidFill>
                  <a:srgbClr val="FFFFFF"/>
                </a:solidFill>
              </a:rPr>
              <a:t> </a:t>
            </a:r>
            <a:r>
              <a:rPr lang="ru-RU" sz="1100" dirty="0">
                <a:solidFill>
                  <a:srgbClr val="FFFFFF"/>
                </a:solidFill>
              </a:rPr>
              <a:t>поддержке</a:t>
            </a:r>
          </a:p>
          <a:p>
            <a:pPr>
              <a:buClrTx/>
              <a:buFontTx/>
              <a:buNone/>
            </a:pPr>
            <a:r>
              <a:rPr lang="en-GB" sz="1100" dirty="0">
                <a:solidFill>
                  <a:srgbClr val="FFFFFF"/>
                </a:solidFill>
              </a:rPr>
              <a:t>    </a:t>
            </a:r>
            <a:r>
              <a:rPr lang="ru-RU" sz="1100" dirty="0">
                <a:solidFill>
                  <a:srgbClr val="FFFFFF"/>
                </a:solidFill>
              </a:rPr>
              <a:t>на всех уровнях.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Участие в</a:t>
            </a:r>
            <a:r>
              <a:rPr lang="en-GB" sz="1100" dirty="0">
                <a:solidFill>
                  <a:srgbClr val="FFFFFF"/>
                </a:solidFill>
              </a:rPr>
              <a:t> </a:t>
            </a:r>
            <a:r>
              <a:rPr lang="ru-RU" sz="1100" dirty="0">
                <a:solidFill>
                  <a:srgbClr val="FFFFFF"/>
                </a:solidFill>
              </a:rPr>
              <a:t>благотворительной  программе</a:t>
            </a:r>
            <a:r>
              <a:rPr lang="en-GB" sz="1100" dirty="0">
                <a:solidFill>
                  <a:srgbClr val="FFFFFF"/>
                </a:solidFill>
              </a:rPr>
              <a:t> REDVOX,</a:t>
            </a:r>
            <a:r>
              <a:rPr lang="ru-RU" sz="1100" dirty="0">
                <a:solidFill>
                  <a:srgbClr val="FFFFFF"/>
                </a:solidFill>
              </a:rPr>
              <a:t> корпоративные мероприятия и праздники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0511" y="2267459"/>
            <a:ext cx="2627748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Менторство и</a:t>
            </a:r>
            <a:r>
              <a:rPr lang="en-GB" sz="1100" dirty="0">
                <a:solidFill>
                  <a:srgbClr val="FFFFFF"/>
                </a:solidFill>
              </a:rPr>
              <a:t> </a:t>
            </a:r>
            <a:r>
              <a:rPr lang="ru-RU" sz="1100" dirty="0">
                <a:solidFill>
                  <a:srgbClr val="FFFFFF"/>
                </a:solidFill>
              </a:rPr>
              <a:t>программа наставничества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Отточенность процессов </a:t>
            </a:r>
            <a:br>
              <a:rPr lang="ru-RU" sz="1100" dirty="0">
                <a:solidFill>
                  <a:srgbClr val="FFFFFF"/>
                </a:solidFill>
              </a:rPr>
            </a:br>
            <a:r>
              <a:rPr lang="ru-RU" sz="1100" dirty="0">
                <a:solidFill>
                  <a:srgbClr val="FFFFFF"/>
                </a:solidFill>
              </a:rPr>
              <a:t>и дисциплина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Регулярные тренинги, направленные на развитие полезных </a:t>
            </a:r>
            <a:r>
              <a:rPr lang="en-GB" sz="1100" dirty="0">
                <a:solidFill>
                  <a:srgbClr val="FFFFFF"/>
                </a:solidFill>
              </a:rPr>
              <a:t>soft skills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18359" y="3990058"/>
            <a:ext cx="2414537" cy="93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Систематическая оценка прогресса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Премии по результатам эффективной работы</a:t>
            </a:r>
          </a:p>
          <a:p>
            <a:pPr marL="171450" indent="-171450">
              <a:buClrTx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Конкурсы и соревнования</a:t>
            </a:r>
            <a:endParaRPr lang="ru-RU" sz="1600" dirty="0">
              <a:solidFill>
                <a:srgbClr val="1A1A1A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357" y="311275"/>
            <a:ext cx="500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Tx/>
              <a:buFontTx/>
              <a:buNone/>
            </a:pPr>
            <a:r>
              <a:rPr lang="ru-RU" sz="2400" b="1" kern="1200" dirty="0">
                <a:solidFill>
                  <a:srgbClr val="FFFFFF"/>
                </a:solidFill>
                <a:latin typeface="Verdana" panose="020B0604030504040204"/>
                <a:ea typeface="+mn-ea"/>
                <a:cs typeface="+mn-cs"/>
              </a:rPr>
              <a:t>РАЗВИТИЕ </a:t>
            </a:r>
          </a:p>
          <a:p>
            <a:pPr defTabSz="913765">
              <a:buClrTx/>
              <a:buFontTx/>
              <a:buNone/>
            </a:pPr>
            <a:r>
              <a:rPr lang="ru-RU" sz="2400" b="1" kern="1200" dirty="0">
                <a:solidFill>
                  <a:srgbClr val="FF6359"/>
                </a:solidFill>
                <a:latin typeface="Verdana" panose="020B0604030504040204"/>
                <a:ea typeface="+mn-ea"/>
                <a:cs typeface="+mn-cs"/>
              </a:rPr>
              <a:t>ПЕРСОНАЛА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36" y="135640"/>
            <a:ext cx="4679613" cy="3118554"/>
          </a:xfrm>
          <a:prstGeom prst="roundRect">
            <a:avLst/>
          </a:prstGeom>
        </p:spPr>
      </p:pic>
      <p:pic>
        <p:nvPicPr>
          <p:cNvPr id="19" name="Picture 2" descr="K:\Маркетинг\2020\Новый бренд\Лого\voxys logo бел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92" y="311275"/>
            <a:ext cx="1432877" cy="3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-166976" y="-199609"/>
            <a:ext cx="3427012" cy="1678552"/>
          </a:xfrm>
          <a:prstGeom prst="roundRect">
            <a:avLst>
              <a:gd name="adj" fmla="val 1355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14;p40"/>
          <p:cNvSpPr>
            <a:spLocks noGrp="1"/>
          </p:cNvSpPr>
          <p:nvPr>
            <p:ph type="title"/>
          </p:nvPr>
        </p:nvSpPr>
        <p:spPr>
          <a:xfrm>
            <a:off x="331788" y="276225"/>
            <a:ext cx="4967947" cy="639763"/>
          </a:xfrm>
          <a:prstGeom prst="roundRect">
            <a:avLst>
              <a:gd name="adj" fmla="val 14008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91425" bIns="144000" anchor="ctr" anchorCtr="0">
            <a:noAutofit/>
          </a:bodyPr>
          <a:lstStyle/>
          <a:p>
            <a:pPr lvl="0" algn="ctr">
              <a:buClr>
                <a:srgbClr val="005B43"/>
              </a:buClr>
              <a:buSzPts val="2400"/>
            </a:pPr>
            <a:r>
              <a:rPr lang="ru-RU" dirty="0">
                <a:solidFill>
                  <a:srgbClr val="005B43"/>
                </a:solidFill>
              </a:rPr>
              <a:t>КОРПОРАТИВНАЯ ЖИЗНЬ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8" y="1473402"/>
            <a:ext cx="462946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</a:rPr>
              <a:t>ПРОФЕССИОНАЛЬНЫЕ СОРЕВНОВАНИЯ</a:t>
            </a:r>
            <a:endParaRPr lang="ru-RU" sz="2000" b="1" dirty="0">
              <a:solidFill>
                <a:schemeClr val="accent1"/>
              </a:solidFill>
              <a:latin typeface="Verdana" panose="020B0604030504040204"/>
              <a:ea typeface="Verdana" panose="020B0604030504040204"/>
              <a:cs typeface="Verdana" panose="020B0604030504040204"/>
            </a:endParaRPr>
          </a:p>
          <a:p>
            <a:r>
              <a:rPr lang="ru-RU" sz="1200" dirty="0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</a:rPr>
              <a:t>На каждом проекте выбираем лучшего сотрудника, который получает признание и ценные подарки</a:t>
            </a:r>
          </a:p>
          <a:p>
            <a:endParaRPr lang="ru-RU" sz="1600" kern="1200" dirty="0">
              <a:solidFill>
                <a:srgbClr val="FFFFFF"/>
              </a:solidFill>
              <a:latin typeface="Verdana" panose="020B0604030504040204"/>
              <a:ea typeface="+mn-ea"/>
              <a:cs typeface="+mn-cs"/>
            </a:endParaRPr>
          </a:p>
          <a:p>
            <a:r>
              <a:rPr lang="ru-RU" sz="1600" b="1" dirty="0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</a:rPr>
              <a:t>ТВОРЧЕСКИЕ КОНКУРСЫ И МАСТЕР-КЛАССЫ</a:t>
            </a:r>
            <a:endParaRPr lang="ru-RU" sz="1600" b="1" dirty="0">
              <a:solidFill>
                <a:schemeClr val="tx1"/>
              </a:solidFill>
              <a:latin typeface="Verdana" panose="020B0604030504040204"/>
              <a:ea typeface="Verdana" panose="020B0604030504040204"/>
              <a:cs typeface="Verdana" panose="020B0604030504040204"/>
            </a:endParaRPr>
          </a:p>
          <a:p>
            <a:r>
              <a:rPr lang="ru-RU" sz="1200" dirty="0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</a:rPr>
              <a:t>Здесь каждый может проявить свой талант и поделиться своими умениями с коллегами</a:t>
            </a:r>
            <a:endParaRPr lang="ru-RU" sz="1200" kern="1200" dirty="0">
              <a:solidFill>
                <a:schemeClr val="tx1"/>
              </a:solidFill>
              <a:latin typeface="Verdana" panose="020B0604030504040204"/>
              <a:ea typeface="+mn-ea"/>
              <a:cs typeface="+mn-cs"/>
            </a:endParaRPr>
          </a:p>
          <a:p>
            <a:endParaRPr lang="ru-RU" sz="1600" kern="1200" dirty="0">
              <a:solidFill>
                <a:schemeClr val="tx1"/>
              </a:solidFill>
              <a:latin typeface="Verdana" panose="020B0604030504040204"/>
              <a:ea typeface="+mn-ea"/>
              <a:cs typeface="+mn-cs"/>
            </a:endParaRPr>
          </a:p>
          <a:p>
            <a:r>
              <a:rPr lang="ru-RU" sz="1600" b="1" dirty="0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</a:rPr>
              <a:t>БЛАГОТВОРИТЕЛЬНОСТЬ</a:t>
            </a:r>
          </a:p>
          <a:p>
            <a:r>
              <a:rPr lang="ru-RU" sz="1200" dirty="0">
                <a:solidFill>
                  <a:schemeClr val="lt2"/>
                </a:solidFill>
                <a:latin typeface="Verdana" panose="020B0604030504040204"/>
                <a:ea typeface="Verdana" panose="020B0604030504040204"/>
                <a:cs typeface="Verdana" panose="020B0604030504040204"/>
              </a:rPr>
              <a:t>Мы  оказываем помощь детям в детских домах, лечебных учреждениях</a:t>
            </a:r>
            <a:endParaRPr lang="ru-RU" sz="1200" kern="1200" dirty="0">
              <a:solidFill>
                <a:schemeClr val="tx1"/>
              </a:solidFill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-1034" r="-3845" b="1034"/>
          <a:stretch>
            <a:fillRect/>
          </a:stretch>
        </p:blipFill>
        <p:spPr>
          <a:xfrm>
            <a:off x="4840752" y="1320880"/>
            <a:ext cx="5554429" cy="3228920"/>
          </a:xfrm>
          <a:prstGeom prst="round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/>
          <a:stretch>
            <a:fillRect/>
          </a:stretch>
        </p:blipFill>
        <p:spPr>
          <a:xfrm flipH="1">
            <a:off x="0" y="11462"/>
            <a:ext cx="9144000" cy="5133975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>
          <a:xfrm>
            <a:off x="234672" y="206725"/>
            <a:ext cx="2588199" cy="1021371"/>
          </a:xfrm>
          <a:prstGeom prst="roundRect">
            <a:avLst>
              <a:gd name="adj" fmla="val 12893"/>
            </a:avLst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ru-RU" sz="2400" dirty="0">
                <a:solidFill>
                  <a:schemeClr val="bg1"/>
                </a:solidFill>
              </a:rPr>
              <a:t>ТЫ ПОЛУЧИШЬ</a:t>
            </a:r>
          </a:p>
        </p:txBody>
      </p:sp>
      <p:sp>
        <p:nvSpPr>
          <p:cNvPr id="6" name="Объект 2"/>
          <p:cNvSpPr txBox="1"/>
          <p:nvPr/>
        </p:nvSpPr>
        <p:spPr>
          <a:xfrm>
            <a:off x="6240315" y="1829934"/>
            <a:ext cx="2795196" cy="9590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ru-RU" b="1" dirty="0">
              <a:solidFill>
                <a:srgbClr val="FFFFFF"/>
              </a:solidFill>
              <a:latin typeface="Verdana" panose="020B060403050404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5565" y="2701127"/>
            <a:ext cx="30997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3765">
              <a:buClrTx/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FFFFFF"/>
                </a:solidFill>
                <a:latin typeface="Verdana" panose="020B0604030504040204"/>
                <a:ea typeface="+mn-ea"/>
              </a:rPr>
              <a:t>Оборудованные рабочие места </a:t>
            </a:r>
          </a:p>
          <a:p>
            <a:pPr marL="285750" indent="-285750" defTabSz="913765">
              <a:buClrTx/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FFFFFF"/>
                </a:solidFill>
                <a:latin typeface="Verdana" panose="020B0604030504040204"/>
                <a:ea typeface="+mn-ea"/>
              </a:rPr>
              <a:t>Персональные компьютеры </a:t>
            </a:r>
          </a:p>
          <a:p>
            <a:pPr marL="285750" indent="-285750" defTabSz="913765">
              <a:buClrTx/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FFFFFF"/>
                </a:solidFill>
                <a:latin typeface="Verdana" panose="020B0604030504040204"/>
                <a:ea typeface="+mn-ea"/>
              </a:rPr>
              <a:t>Чистые, просторные и уютные офисы</a:t>
            </a:r>
          </a:p>
          <a:p>
            <a:pPr marL="285750" indent="-285750" defTabSz="913765">
              <a:buClrTx/>
              <a:buFont typeface="Wingdings" panose="05000000000000000000" pitchFamily="2" charset="2"/>
              <a:buChar char="ü"/>
            </a:pPr>
            <a:r>
              <a:rPr lang="ru-RU" kern="1200" dirty="0">
                <a:solidFill>
                  <a:srgbClr val="FFFFFF"/>
                </a:solidFill>
                <a:latin typeface="Verdana" panose="020B0604030504040204"/>
                <a:ea typeface="+mn-ea"/>
              </a:rPr>
              <a:t>Все необходимое рядом: столовые, гардеробные, комнаты отдыха</a:t>
            </a:r>
            <a:endParaRPr lang="en-GB" kern="1200" dirty="0">
              <a:solidFill>
                <a:srgbClr val="FFFFFF"/>
              </a:solidFill>
              <a:latin typeface="Verdana" panose="020B0604030504040204"/>
              <a:ea typeface="+mn-ea"/>
            </a:endParaRPr>
          </a:p>
          <a:p>
            <a:pPr marL="285750" indent="-285750" defTabSz="913765">
              <a:buClrTx/>
              <a:buFont typeface="Wingdings" panose="05000000000000000000" pitchFamily="2" charset="2"/>
              <a:buChar char="ü"/>
            </a:pPr>
            <a:endParaRPr lang="ru-RU" sz="1600" b="1" kern="1200" dirty="0">
              <a:solidFill>
                <a:srgbClr val="FFFFFF"/>
              </a:solidFill>
              <a:latin typeface="Verdana" panose="020B0604030504040204"/>
              <a:ea typeface="+mn-ea"/>
            </a:endParaRPr>
          </a:p>
        </p:txBody>
      </p:sp>
      <p:sp>
        <p:nvSpPr>
          <p:cNvPr id="17" name="Объект 2"/>
          <p:cNvSpPr txBox="1"/>
          <p:nvPr/>
        </p:nvSpPr>
        <p:spPr>
          <a:xfrm>
            <a:off x="5462041" y="636784"/>
            <a:ext cx="3001022" cy="10214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Tx/>
            </a:pPr>
            <a:r>
              <a:rPr lang="ru-RU" sz="1600" b="1" dirty="0">
                <a:solidFill>
                  <a:srgbClr val="FF6359"/>
                </a:solidFill>
              </a:rPr>
              <a:t>ВОЗМОЖНОСТЬ РАБОТАТЬ В КОМФОРТНЫХ УСЛОВИЯХ</a:t>
            </a:r>
          </a:p>
        </p:txBody>
      </p:sp>
      <p:sp>
        <p:nvSpPr>
          <p:cNvPr id="18" name="Объект 2"/>
          <p:cNvSpPr txBox="1"/>
          <p:nvPr/>
        </p:nvSpPr>
        <p:spPr>
          <a:xfrm>
            <a:off x="5313579" y="3279815"/>
            <a:ext cx="3495884" cy="8572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ru-RU" b="1" dirty="0">
              <a:solidFill>
                <a:srgbClr val="FFFFFF"/>
              </a:solidFill>
              <a:latin typeface="Verdana" panose="020B0604030504040204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 rot="18900000">
            <a:off x="2111280" y="1969758"/>
            <a:ext cx="3187156" cy="3080188"/>
          </a:xfrm>
          <a:prstGeom prst="roundRect">
            <a:avLst>
              <a:gd name="adj" fmla="val 5129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 dirty="0">
              <a:solidFill>
                <a:srgbClr val="FF6359"/>
              </a:solidFill>
              <a:highlight>
                <a:srgbClr val="FF6359"/>
              </a:highligh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 rot="18900000">
            <a:off x="5610790" y="-193224"/>
            <a:ext cx="2589042" cy="2558217"/>
          </a:xfrm>
          <a:prstGeom prst="roundRect">
            <a:avLst>
              <a:gd name="adj" fmla="val 5129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 dirty="0">
              <a:solidFill>
                <a:srgbClr val="FF6359"/>
              </a:solidFill>
              <a:highlight>
                <a:srgbClr val="FF6359"/>
              </a:highligh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2" y="3742010"/>
            <a:ext cx="1171830" cy="781220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 rot="18900000">
            <a:off x="6686193" y="3221356"/>
            <a:ext cx="1723500" cy="1723501"/>
          </a:xfrm>
          <a:prstGeom prst="roundRect">
            <a:avLst>
              <a:gd name="adj" fmla="val 5129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800" kern="1200" dirty="0">
              <a:solidFill>
                <a:srgbClr val="FF6359"/>
              </a:solidFill>
              <a:highlight>
                <a:srgbClr val="FF6359"/>
              </a:highligh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560602" y="1476690"/>
            <a:ext cx="962396" cy="9623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350" kern="1200">
              <a:solidFill>
                <a:srgbClr val="FFFFFF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794922" y="1856715"/>
            <a:ext cx="850511" cy="85051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buClrTx/>
              <a:buFontTx/>
              <a:buNone/>
            </a:pPr>
            <a:endParaRPr lang="ru-RU" sz="1350" kern="1200">
              <a:solidFill>
                <a:srgbClr val="FFFFFF"/>
              </a:solidFill>
            </a:endParaRPr>
          </a:p>
        </p:txBody>
      </p:sp>
      <p:pic>
        <p:nvPicPr>
          <p:cNvPr id="16" name="Picture 2" descr="K:\Маркетинг\2020\Новый бренд\Лого\voxys logo бел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5" y="4650641"/>
            <a:ext cx="1187782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14" y="1995779"/>
            <a:ext cx="341845" cy="551539"/>
          </a:xfrm>
          <a:prstGeom prst="rect">
            <a:avLst/>
          </a:prstGeom>
        </p:spPr>
      </p:pic>
      <p:sp>
        <p:nvSpPr>
          <p:cNvPr id="19" name="Freeform 8"/>
          <p:cNvSpPr/>
          <p:nvPr/>
        </p:nvSpPr>
        <p:spPr bwMode="auto">
          <a:xfrm>
            <a:off x="2825454" y="1738713"/>
            <a:ext cx="432691" cy="438350"/>
          </a:xfrm>
          <a:custGeom>
            <a:avLst/>
            <a:gdLst>
              <a:gd name="T0" fmla="*/ 91 w 98"/>
              <a:gd name="T1" fmla="*/ 66 h 97"/>
              <a:gd name="T2" fmla="*/ 73 w 98"/>
              <a:gd name="T3" fmla="*/ 62 h 97"/>
              <a:gd name="T4" fmla="*/ 60 w 98"/>
              <a:gd name="T5" fmla="*/ 49 h 97"/>
              <a:gd name="T6" fmla="*/ 73 w 98"/>
              <a:gd name="T7" fmla="*/ 36 h 97"/>
              <a:gd name="T8" fmla="*/ 79 w 98"/>
              <a:gd name="T9" fmla="*/ 37 h 97"/>
              <a:gd name="T10" fmla="*/ 91 w 98"/>
              <a:gd name="T11" fmla="*/ 32 h 97"/>
              <a:gd name="T12" fmla="*/ 95 w 98"/>
              <a:gd name="T13" fmla="*/ 13 h 97"/>
              <a:gd name="T14" fmla="*/ 94 w 98"/>
              <a:gd name="T15" fmla="*/ 11 h 97"/>
              <a:gd name="T16" fmla="*/ 92 w 98"/>
              <a:gd name="T17" fmla="*/ 12 h 97"/>
              <a:gd name="T18" fmla="*/ 85 w 98"/>
              <a:gd name="T19" fmla="*/ 19 h 97"/>
              <a:gd name="T20" fmla="*/ 79 w 98"/>
              <a:gd name="T21" fmla="*/ 19 h 97"/>
              <a:gd name="T22" fmla="*/ 79 w 98"/>
              <a:gd name="T23" fmla="*/ 13 h 97"/>
              <a:gd name="T24" fmla="*/ 86 w 98"/>
              <a:gd name="T25" fmla="*/ 6 h 97"/>
              <a:gd name="T26" fmla="*/ 87 w 98"/>
              <a:gd name="T27" fmla="*/ 4 h 97"/>
              <a:gd name="T28" fmla="*/ 86 w 98"/>
              <a:gd name="T29" fmla="*/ 3 h 97"/>
              <a:gd name="T30" fmla="*/ 79 w 98"/>
              <a:gd name="T31" fmla="*/ 1 h 97"/>
              <a:gd name="T32" fmla="*/ 66 w 98"/>
              <a:gd name="T33" fmla="*/ 7 h 97"/>
              <a:gd name="T34" fmla="*/ 62 w 98"/>
              <a:gd name="T35" fmla="*/ 25 h 97"/>
              <a:gd name="T36" fmla="*/ 49 w 98"/>
              <a:gd name="T37" fmla="*/ 38 h 97"/>
              <a:gd name="T38" fmla="*/ 36 w 98"/>
              <a:gd name="T39" fmla="*/ 25 h 97"/>
              <a:gd name="T40" fmla="*/ 32 w 98"/>
              <a:gd name="T41" fmla="*/ 7 h 97"/>
              <a:gd name="T42" fmla="*/ 13 w 98"/>
              <a:gd name="T43" fmla="*/ 3 h 97"/>
              <a:gd name="T44" fmla="*/ 11 w 98"/>
              <a:gd name="T45" fmla="*/ 4 h 97"/>
              <a:gd name="T46" fmla="*/ 12 w 98"/>
              <a:gd name="T47" fmla="*/ 6 h 97"/>
              <a:gd name="T48" fmla="*/ 19 w 98"/>
              <a:gd name="T49" fmla="*/ 13 h 97"/>
              <a:gd name="T50" fmla="*/ 19 w 98"/>
              <a:gd name="T51" fmla="*/ 19 h 97"/>
              <a:gd name="T52" fmla="*/ 13 w 98"/>
              <a:gd name="T53" fmla="*/ 19 h 97"/>
              <a:gd name="T54" fmla="*/ 6 w 98"/>
              <a:gd name="T55" fmla="*/ 12 h 97"/>
              <a:gd name="T56" fmla="*/ 4 w 98"/>
              <a:gd name="T57" fmla="*/ 11 h 97"/>
              <a:gd name="T58" fmla="*/ 3 w 98"/>
              <a:gd name="T59" fmla="*/ 13 h 97"/>
              <a:gd name="T60" fmla="*/ 7 w 98"/>
              <a:gd name="T61" fmla="*/ 32 h 97"/>
              <a:gd name="T62" fmla="*/ 25 w 98"/>
              <a:gd name="T63" fmla="*/ 36 h 97"/>
              <a:gd name="T64" fmla="*/ 38 w 98"/>
              <a:gd name="T65" fmla="*/ 49 h 97"/>
              <a:gd name="T66" fmla="*/ 25 w 98"/>
              <a:gd name="T67" fmla="*/ 62 h 97"/>
              <a:gd name="T68" fmla="*/ 19 w 98"/>
              <a:gd name="T69" fmla="*/ 61 h 97"/>
              <a:gd name="T70" fmla="*/ 7 w 98"/>
              <a:gd name="T71" fmla="*/ 66 h 97"/>
              <a:gd name="T72" fmla="*/ 3 w 98"/>
              <a:gd name="T73" fmla="*/ 86 h 97"/>
              <a:gd name="T74" fmla="*/ 4 w 98"/>
              <a:gd name="T75" fmla="*/ 87 h 97"/>
              <a:gd name="T76" fmla="*/ 6 w 98"/>
              <a:gd name="T77" fmla="*/ 86 h 97"/>
              <a:gd name="T78" fmla="*/ 13 w 98"/>
              <a:gd name="T79" fmla="*/ 79 h 97"/>
              <a:gd name="T80" fmla="*/ 19 w 98"/>
              <a:gd name="T81" fmla="*/ 79 h 97"/>
              <a:gd name="T82" fmla="*/ 19 w 98"/>
              <a:gd name="T83" fmla="*/ 85 h 97"/>
              <a:gd name="T84" fmla="*/ 12 w 98"/>
              <a:gd name="T85" fmla="*/ 92 h 97"/>
              <a:gd name="T86" fmla="*/ 11 w 98"/>
              <a:gd name="T87" fmla="*/ 94 h 97"/>
              <a:gd name="T88" fmla="*/ 13 w 98"/>
              <a:gd name="T89" fmla="*/ 95 h 97"/>
              <a:gd name="T90" fmla="*/ 20 w 98"/>
              <a:gd name="T91" fmla="*/ 97 h 97"/>
              <a:gd name="T92" fmla="*/ 20 w 98"/>
              <a:gd name="T93" fmla="*/ 97 h 97"/>
              <a:gd name="T94" fmla="*/ 32 w 98"/>
              <a:gd name="T95" fmla="*/ 91 h 97"/>
              <a:gd name="T96" fmla="*/ 36 w 98"/>
              <a:gd name="T97" fmla="*/ 73 h 97"/>
              <a:gd name="T98" fmla="*/ 49 w 98"/>
              <a:gd name="T99" fmla="*/ 60 h 97"/>
              <a:gd name="T100" fmla="*/ 62 w 98"/>
              <a:gd name="T101" fmla="*/ 73 h 97"/>
              <a:gd name="T102" fmla="*/ 66 w 98"/>
              <a:gd name="T103" fmla="*/ 91 h 97"/>
              <a:gd name="T104" fmla="*/ 79 w 98"/>
              <a:gd name="T105" fmla="*/ 97 h 97"/>
              <a:gd name="T106" fmla="*/ 86 w 98"/>
              <a:gd name="T107" fmla="*/ 95 h 97"/>
              <a:gd name="T108" fmla="*/ 87 w 98"/>
              <a:gd name="T109" fmla="*/ 94 h 97"/>
              <a:gd name="T110" fmla="*/ 86 w 98"/>
              <a:gd name="T111" fmla="*/ 92 h 97"/>
              <a:gd name="T112" fmla="*/ 79 w 98"/>
              <a:gd name="T113" fmla="*/ 85 h 97"/>
              <a:gd name="T114" fmla="*/ 79 w 98"/>
              <a:gd name="T115" fmla="*/ 79 h 97"/>
              <a:gd name="T116" fmla="*/ 85 w 98"/>
              <a:gd name="T117" fmla="*/ 79 h 97"/>
              <a:gd name="T118" fmla="*/ 92 w 98"/>
              <a:gd name="T119" fmla="*/ 86 h 97"/>
              <a:gd name="T120" fmla="*/ 94 w 98"/>
              <a:gd name="T121" fmla="*/ 87 h 97"/>
              <a:gd name="T122" fmla="*/ 95 w 98"/>
              <a:gd name="T123" fmla="*/ 86 h 97"/>
              <a:gd name="T124" fmla="*/ 91 w 98"/>
              <a:gd name="T125" fmla="*/ 6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8" h="97">
                <a:moveTo>
                  <a:pt x="91" y="66"/>
                </a:moveTo>
                <a:cubicBezTo>
                  <a:pt x="87" y="61"/>
                  <a:pt x="79" y="59"/>
                  <a:pt x="73" y="62"/>
                </a:cubicBezTo>
                <a:cubicBezTo>
                  <a:pt x="60" y="49"/>
                  <a:pt x="60" y="49"/>
                  <a:pt x="60" y="49"/>
                </a:cubicBezTo>
                <a:cubicBezTo>
                  <a:pt x="73" y="36"/>
                  <a:pt x="73" y="36"/>
                  <a:pt x="73" y="36"/>
                </a:cubicBezTo>
                <a:cubicBezTo>
                  <a:pt x="75" y="37"/>
                  <a:pt x="77" y="37"/>
                  <a:pt x="79" y="37"/>
                </a:cubicBezTo>
                <a:cubicBezTo>
                  <a:pt x="84" y="37"/>
                  <a:pt x="88" y="35"/>
                  <a:pt x="91" y="32"/>
                </a:cubicBezTo>
                <a:cubicBezTo>
                  <a:pt x="97" y="27"/>
                  <a:pt x="98" y="19"/>
                  <a:pt x="95" y="13"/>
                </a:cubicBezTo>
                <a:cubicBezTo>
                  <a:pt x="95" y="12"/>
                  <a:pt x="94" y="11"/>
                  <a:pt x="94" y="11"/>
                </a:cubicBezTo>
                <a:cubicBezTo>
                  <a:pt x="93" y="11"/>
                  <a:pt x="92" y="11"/>
                  <a:pt x="92" y="12"/>
                </a:cubicBezTo>
                <a:cubicBezTo>
                  <a:pt x="85" y="19"/>
                  <a:pt x="85" y="19"/>
                  <a:pt x="85" y="19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13"/>
                  <a:pt x="79" y="13"/>
                  <a:pt x="79" y="13"/>
                </a:cubicBezTo>
                <a:cubicBezTo>
                  <a:pt x="86" y="6"/>
                  <a:pt x="86" y="6"/>
                  <a:pt x="86" y="6"/>
                </a:cubicBezTo>
                <a:cubicBezTo>
                  <a:pt x="87" y="5"/>
                  <a:pt x="87" y="5"/>
                  <a:pt x="87" y="4"/>
                </a:cubicBezTo>
                <a:cubicBezTo>
                  <a:pt x="87" y="4"/>
                  <a:pt x="86" y="3"/>
                  <a:pt x="86" y="3"/>
                </a:cubicBezTo>
                <a:cubicBezTo>
                  <a:pt x="83" y="2"/>
                  <a:pt x="81" y="1"/>
                  <a:pt x="79" y="1"/>
                </a:cubicBezTo>
                <a:cubicBezTo>
                  <a:pt x="74" y="1"/>
                  <a:pt x="69" y="3"/>
                  <a:pt x="66" y="7"/>
                </a:cubicBezTo>
                <a:cubicBezTo>
                  <a:pt x="61" y="11"/>
                  <a:pt x="59" y="19"/>
                  <a:pt x="62" y="25"/>
                </a:cubicBezTo>
                <a:cubicBezTo>
                  <a:pt x="49" y="38"/>
                  <a:pt x="49" y="38"/>
                  <a:pt x="49" y="38"/>
                </a:cubicBezTo>
                <a:cubicBezTo>
                  <a:pt x="36" y="25"/>
                  <a:pt x="36" y="25"/>
                  <a:pt x="36" y="25"/>
                </a:cubicBezTo>
                <a:cubicBezTo>
                  <a:pt x="39" y="19"/>
                  <a:pt x="37" y="11"/>
                  <a:pt x="32" y="7"/>
                </a:cubicBezTo>
                <a:cubicBezTo>
                  <a:pt x="27" y="1"/>
                  <a:pt x="19" y="0"/>
                  <a:pt x="13" y="3"/>
                </a:cubicBezTo>
                <a:cubicBezTo>
                  <a:pt x="12" y="3"/>
                  <a:pt x="11" y="4"/>
                  <a:pt x="11" y="4"/>
                </a:cubicBezTo>
                <a:cubicBezTo>
                  <a:pt x="11" y="5"/>
                  <a:pt x="11" y="6"/>
                  <a:pt x="12" y="6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9"/>
                  <a:pt x="19" y="19"/>
                  <a:pt x="19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1"/>
                  <a:pt x="5" y="11"/>
                  <a:pt x="4" y="11"/>
                </a:cubicBezTo>
                <a:cubicBezTo>
                  <a:pt x="4" y="11"/>
                  <a:pt x="3" y="12"/>
                  <a:pt x="3" y="13"/>
                </a:cubicBezTo>
                <a:cubicBezTo>
                  <a:pt x="0" y="19"/>
                  <a:pt x="1" y="27"/>
                  <a:pt x="7" y="32"/>
                </a:cubicBezTo>
                <a:cubicBezTo>
                  <a:pt x="11" y="37"/>
                  <a:pt x="19" y="39"/>
                  <a:pt x="25" y="36"/>
                </a:cubicBezTo>
                <a:cubicBezTo>
                  <a:pt x="38" y="49"/>
                  <a:pt x="38" y="49"/>
                  <a:pt x="38" y="49"/>
                </a:cubicBezTo>
                <a:cubicBezTo>
                  <a:pt x="25" y="62"/>
                  <a:pt x="25" y="62"/>
                  <a:pt x="25" y="62"/>
                </a:cubicBezTo>
                <a:cubicBezTo>
                  <a:pt x="23" y="61"/>
                  <a:pt x="21" y="61"/>
                  <a:pt x="19" y="61"/>
                </a:cubicBezTo>
                <a:cubicBezTo>
                  <a:pt x="14" y="61"/>
                  <a:pt x="10" y="63"/>
                  <a:pt x="7" y="66"/>
                </a:cubicBezTo>
                <a:cubicBezTo>
                  <a:pt x="1" y="71"/>
                  <a:pt x="0" y="79"/>
                  <a:pt x="3" y="86"/>
                </a:cubicBezTo>
                <a:cubicBezTo>
                  <a:pt x="3" y="86"/>
                  <a:pt x="4" y="87"/>
                  <a:pt x="4" y="87"/>
                </a:cubicBezTo>
                <a:cubicBezTo>
                  <a:pt x="5" y="87"/>
                  <a:pt x="6" y="87"/>
                  <a:pt x="6" y="86"/>
                </a:cubicBezTo>
                <a:cubicBezTo>
                  <a:pt x="13" y="79"/>
                  <a:pt x="13" y="79"/>
                  <a:pt x="13" y="79"/>
                </a:cubicBezTo>
                <a:cubicBezTo>
                  <a:pt x="19" y="79"/>
                  <a:pt x="19" y="79"/>
                  <a:pt x="19" y="79"/>
                </a:cubicBezTo>
                <a:cubicBezTo>
                  <a:pt x="19" y="85"/>
                  <a:pt x="19" y="85"/>
                  <a:pt x="19" y="85"/>
                </a:cubicBezTo>
                <a:cubicBezTo>
                  <a:pt x="12" y="92"/>
                  <a:pt x="12" y="92"/>
                  <a:pt x="12" y="92"/>
                </a:cubicBezTo>
                <a:cubicBezTo>
                  <a:pt x="11" y="92"/>
                  <a:pt x="11" y="93"/>
                  <a:pt x="11" y="94"/>
                </a:cubicBezTo>
                <a:cubicBezTo>
                  <a:pt x="11" y="94"/>
                  <a:pt x="12" y="95"/>
                  <a:pt x="13" y="95"/>
                </a:cubicBezTo>
                <a:cubicBezTo>
                  <a:pt x="15" y="96"/>
                  <a:pt x="17" y="97"/>
                  <a:pt x="20" y="97"/>
                </a:cubicBezTo>
                <a:cubicBezTo>
                  <a:pt x="20" y="97"/>
                  <a:pt x="20" y="97"/>
                  <a:pt x="20" y="97"/>
                </a:cubicBezTo>
                <a:cubicBezTo>
                  <a:pt x="24" y="97"/>
                  <a:pt x="29" y="95"/>
                  <a:pt x="32" y="91"/>
                </a:cubicBezTo>
                <a:cubicBezTo>
                  <a:pt x="37" y="87"/>
                  <a:pt x="39" y="79"/>
                  <a:pt x="36" y="73"/>
                </a:cubicBezTo>
                <a:cubicBezTo>
                  <a:pt x="49" y="60"/>
                  <a:pt x="49" y="60"/>
                  <a:pt x="49" y="60"/>
                </a:cubicBezTo>
                <a:cubicBezTo>
                  <a:pt x="62" y="73"/>
                  <a:pt x="62" y="73"/>
                  <a:pt x="62" y="73"/>
                </a:cubicBezTo>
                <a:cubicBezTo>
                  <a:pt x="59" y="79"/>
                  <a:pt x="61" y="87"/>
                  <a:pt x="66" y="91"/>
                </a:cubicBezTo>
                <a:cubicBezTo>
                  <a:pt x="69" y="95"/>
                  <a:pt x="74" y="97"/>
                  <a:pt x="79" y="97"/>
                </a:cubicBezTo>
                <a:cubicBezTo>
                  <a:pt x="81" y="97"/>
                  <a:pt x="83" y="96"/>
                  <a:pt x="86" y="95"/>
                </a:cubicBezTo>
                <a:cubicBezTo>
                  <a:pt x="86" y="95"/>
                  <a:pt x="87" y="94"/>
                  <a:pt x="87" y="94"/>
                </a:cubicBezTo>
                <a:cubicBezTo>
                  <a:pt x="87" y="93"/>
                  <a:pt x="87" y="92"/>
                  <a:pt x="86" y="92"/>
                </a:cubicBezTo>
                <a:cubicBezTo>
                  <a:pt x="79" y="85"/>
                  <a:pt x="79" y="85"/>
                  <a:pt x="79" y="85"/>
                </a:cubicBezTo>
                <a:cubicBezTo>
                  <a:pt x="79" y="79"/>
                  <a:pt x="79" y="79"/>
                  <a:pt x="7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92" y="86"/>
                  <a:pt x="92" y="86"/>
                  <a:pt x="92" y="86"/>
                </a:cubicBezTo>
                <a:cubicBezTo>
                  <a:pt x="92" y="87"/>
                  <a:pt x="93" y="87"/>
                  <a:pt x="94" y="87"/>
                </a:cubicBezTo>
                <a:cubicBezTo>
                  <a:pt x="94" y="87"/>
                  <a:pt x="95" y="86"/>
                  <a:pt x="95" y="86"/>
                </a:cubicBezTo>
                <a:cubicBezTo>
                  <a:pt x="98" y="79"/>
                  <a:pt x="97" y="71"/>
                  <a:pt x="91" y="66"/>
                </a:cubicBezTo>
                <a:close/>
              </a:path>
            </a:pathLst>
          </a:custGeom>
          <a:solidFill>
            <a:srgbClr val="005B4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1"/>
  <p:tag name="ISPRING_CUSTOM_TIMING_USED" val="0"/>
  <p:tag name="GENSWF_SLIDE_TITLE" val="ЦЕННОСТИ"/>
</p:tagLst>
</file>

<file path=ppt/theme/theme1.xml><?xml version="1.0" encoding="utf-8"?>
<a:theme xmlns:a="http://schemas.openxmlformats.org/drawingml/2006/main" name="ТемаШаблон_1">
  <a:themeElements>
    <a:clrScheme name="Другая 1">
      <a:dk1>
        <a:srgbClr val="1A1A1A"/>
      </a:dk1>
      <a:lt1>
        <a:srgbClr val="FFFFFF"/>
      </a:lt1>
      <a:dk2>
        <a:srgbClr val="005B43"/>
      </a:dk2>
      <a:lt2>
        <a:srgbClr val="868B95"/>
      </a:lt2>
      <a:accent1>
        <a:srgbClr val="FF6359"/>
      </a:accent1>
      <a:accent2>
        <a:srgbClr val="868B95"/>
      </a:accent2>
      <a:accent3>
        <a:srgbClr val="C9C9C9"/>
      </a:accent3>
      <a:accent4>
        <a:srgbClr val="FFCA00"/>
      </a:accent4>
      <a:accent5>
        <a:srgbClr val="9247FF"/>
      </a:accent5>
      <a:accent6>
        <a:srgbClr val="FFFFFF"/>
      </a:accent6>
      <a:hlink>
        <a:srgbClr val="868B95"/>
      </a:hlink>
      <a:folHlink>
        <a:srgbClr val="C9C9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Шаблон_1">
  <a:themeElements>
    <a:clrScheme name="Другая 1">
      <a:dk1>
        <a:srgbClr val="1A1A1A"/>
      </a:dk1>
      <a:lt1>
        <a:srgbClr val="FFFFFF"/>
      </a:lt1>
      <a:dk2>
        <a:srgbClr val="005B43"/>
      </a:dk2>
      <a:lt2>
        <a:srgbClr val="868B95"/>
      </a:lt2>
      <a:accent1>
        <a:srgbClr val="FF6359"/>
      </a:accent1>
      <a:accent2>
        <a:srgbClr val="868B95"/>
      </a:accent2>
      <a:accent3>
        <a:srgbClr val="C9C9C9"/>
      </a:accent3>
      <a:accent4>
        <a:srgbClr val="FFCA00"/>
      </a:accent4>
      <a:accent5>
        <a:srgbClr val="9247FF"/>
      </a:accent5>
      <a:accent6>
        <a:srgbClr val="FFFFFF"/>
      </a:accent6>
      <a:hlink>
        <a:srgbClr val="868B95"/>
      </a:hlink>
      <a:folHlink>
        <a:srgbClr val="C9C9C9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ТемаШаблон_1">
  <a:themeElements>
    <a:clrScheme name="Другая 1">
      <a:dk1>
        <a:srgbClr val="1A1A1A"/>
      </a:dk1>
      <a:lt1>
        <a:srgbClr val="FFFFFF"/>
      </a:lt1>
      <a:dk2>
        <a:srgbClr val="005B43"/>
      </a:dk2>
      <a:lt2>
        <a:srgbClr val="868B95"/>
      </a:lt2>
      <a:accent1>
        <a:srgbClr val="FF6359"/>
      </a:accent1>
      <a:accent2>
        <a:srgbClr val="868B95"/>
      </a:accent2>
      <a:accent3>
        <a:srgbClr val="C9C9C9"/>
      </a:accent3>
      <a:accent4>
        <a:srgbClr val="FFCA00"/>
      </a:accent4>
      <a:accent5>
        <a:srgbClr val="9247FF"/>
      </a:accent5>
      <a:accent6>
        <a:srgbClr val="FFFFFF"/>
      </a:accent6>
      <a:hlink>
        <a:srgbClr val="868B95"/>
      </a:hlink>
      <a:folHlink>
        <a:srgbClr val="C9C9C9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ТемаШаблон_1">
  <a:themeElements>
    <a:clrScheme name="Другая 1">
      <a:dk1>
        <a:srgbClr val="1A1A1A"/>
      </a:dk1>
      <a:lt1>
        <a:srgbClr val="FFFFFF"/>
      </a:lt1>
      <a:dk2>
        <a:srgbClr val="005B43"/>
      </a:dk2>
      <a:lt2>
        <a:srgbClr val="868B95"/>
      </a:lt2>
      <a:accent1>
        <a:srgbClr val="FF6359"/>
      </a:accent1>
      <a:accent2>
        <a:srgbClr val="868B95"/>
      </a:accent2>
      <a:accent3>
        <a:srgbClr val="C9C9C9"/>
      </a:accent3>
      <a:accent4>
        <a:srgbClr val="FFCA00"/>
      </a:accent4>
      <a:accent5>
        <a:srgbClr val="9247FF"/>
      </a:accent5>
      <a:accent6>
        <a:srgbClr val="FFFFFF"/>
      </a:accent6>
      <a:hlink>
        <a:srgbClr val="868B95"/>
      </a:hlink>
      <a:folHlink>
        <a:srgbClr val="C9C9C9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8_ТемаШаблон_1">
  <a:themeElements>
    <a:clrScheme name="Другая 1">
      <a:dk1>
        <a:srgbClr val="1A1A1A"/>
      </a:dk1>
      <a:lt1>
        <a:srgbClr val="FFFFFF"/>
      </a:lt1>
      <a:dk2>
        <a:srgbClr val="005B43"/>
      </a:dk2>
      <a:lt2>
        <a:srgbClr val="868B95"/>
      </a:lt2>
      <a:accent1>
        <a:srgbClr val="FF6359"/>
      </a:accent1>
      <a:accent2>
        <a:srgbClr val="868B95"/>
      </a:accent2>
      <a:accent3>
        <a:srgbClr val="C9C9C9"/>
      </a:accent3>
      <a:accent4>
        <a:srgbClr val="FFCA00"/>
      </a:accent4>
      <a:accent5>
        <a:srgbClr val="9247FF"/>
      </a:accent5>
      <a:accent6>
        <a:srgbClr val="FFFFFF"/>
      </a:accent6>
      <a:hlink>
        <a:srgbClr val="868B95"/>
      </a:hlink>
      <a:folHlink>
        <a:srgbClr val="C9C9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2_ТемаШаблон_1">
  <a:themeElements>
    <a:clrScheme name="Другая 1">
      <a:dk1>
        <a:srgbClr val="1A1A1A"/>
      </a:dk1>
      <a:lt1>
        <a:srgbClr val="FFFFFF"/>
      </a:lt1>
      <a:dk2>
        <a:srgbClr val="005B43"/>
      </a:dk2>
      <a:lt2>
        <a:srgbClr val="868B95"/>
      </a:lt2>
      <a:accent1>
        <a:srgbClr val="FF6359"/>
      </a:accent1>
      <a:accent2>
        <a:srgbClr val="868B95"/>
      </a:accent2>
      <a:accent3>
        <a:srgbClr val="C9C9C9"/>
      </a:accent3>
      <a:accent4>
        <a:srgbClr val="FFCA00"/>
      </a:accent4>
      <a:accent5>
        <a:srgbClr val="9247FF"/>
      </a:accent5>
      <a:accent6>
        <a:srgbClr val="FFFFFF"/>
      </a:accent6>
      <a:hlink>
        <a:srgbClr val="868B95"/>
      </a:hlink>
      <a:folHlink>
        <a:srgbClr val="C9C9C9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314</Words>
  <Application>Microsoft Office PowerPoint</Application>
  <PresentationFormat>Экран (16:9)</PresentationFormat>
  <Paragraphs>88</Paragraphs>
  <Slides>8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21" baseType="lpstr">
      <vt:lpstr>Arial</vt:lpstr>
      <vt:lpstr>Calibri</vt:lpstr>
      <vt:lpstr>DejaVu Sans</vt:lpstr>
      <vt:lpstr>Verdana</vt:lpstr>
      <vt:lpstr>Wingdings</vt:lpstr>
      <vt:lpstr>ТемаШаблон_1</vt:lpstr>
      <vt:lpstr>2_ТемаШаблон_1</vt:lpstr>
      <vt:lpstr>13_ТемаШаблон_1</vt:lpstr>
      <vt:lpstr>17_ТемаШаблон_1</vt:lpstr>
      <vt:lpstr>18_ТемаШаблон_1</vt:lpstr>
      <vt:lpstr>22_ТемаШаблон_1</vt:lpstr>
      <vt:lpstr>CorelDraw.Graphic.21</vt:lpstr>
      <vt:lpstr>CorelDRAW</vt:lpstr>
      <vt:lpstr>Презентация PowerPoint</vt:lpstr>
      <vt:lpstr>Презентация PowerPoint</vt:lpstr>
      <vt:lpstr>ЗНАКОМСТВО С КОМПАНИЕЙ </vt:lpstr>
      <vt:lpstr>Презентация PowerPoint</vt:lpstr>
      <vt:lpstr>Презентация PowerPoint</vt:lpstr>
      <vt:lpstr>Презентация PowerPoint</vt:lpstr>
      <vt:lpstr>КОРПОРАТИВНАЯ ЖИЗНЬ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WELCOME-КУРС</dc:title>
  <dc:creator>RePack by Diakov</dc:creator>
  <cp:lastModifiedBy>Бородынкина Галина</cp:lastModifiedBy>
  <cp:revision>193</cp:revision>
  <dcterms:created xsi:type="dcterms:W3CDTF">2020-07-20T12:18:00Z</dcterms:created>
  <dcterms:modified xsi:type="dcterms:W3CDTF">2021-10-18T07:08:09Z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