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5"/>
  </p:notesMasterIdLst>
  <p:sldIdLst>
    <p:sldId id="256" r:id="rId2"/>
    <p:sldId id="324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2" r:id="rId12"/>
    <p:sldId id="310" r:id="rId13"/>
    <p:sldId id="311" r:id="rId14"/>
    <p:sldId id="313" r:id="rId15"/>
    <p:sldId id="257" r:id="rId16"/>
    <p:sldId id="258" r:id="rId17"/>
    <p:sldId id="259" r:id="rId18"/>
    <p:sldId id="260" r:id="rId19"/>
    <p:sldId id="280" r:id="rId20"/>
    <p:sldId id="281" r:id="rId21"/>
    <p:sldId id="267" r:id="rId22"/>
    <p:sldId id="261" r:id="rId23"/>
    <p:sldId id="262" r:id="rId24"/>
    <p:sldId id="314" r:id="rId25"/>
    <p:sldId id="315" r:id="rId26"/>
    <p:sldId id="263" r:id="rId27"/>
    <p:sldId id="316" r:id="rId28"/>
    <p:sldId id="264" r:id="rId29"/>
    <p:sldId id="265" r:id="rId30"/>
    <p:sldId id="268" r:id="rId31"/>
    <p:sldId id="269" r:id="rId32"/>
    <p:sldId id="270" r:id="rId33"/>
    <p:sldId id="271" r:id="rId34"/>
    <p:sldId id="272" r:id="rId35"/>
    <p:sldId id="273" r:id="rId36"/>
    <p:sldId id="319" r:id="rId37"/>
    <p:sldId id="320" r:id="rId38"/>
    <p:sldId id="321" r:id="rId39"/>
    <p:sldId id="322" r:id="rId40"/>
    <p:sldId id="323" r:id="rId41"/>
    <p:sldId id="274" r:id="rId42"/>
    <p:sldId id="287" r:id="rId43"/>
    <p:sldId id="286" r:id="rId44"/>
    <p:sldId id="290" r:id="rId45"/>
    <p:sldId id="288" r:id="rId46"/>
    <p:sldId id="289" r:id="rId47"/>
    <p:sldId id="293" r:id="rId48"/>
    <p:sldId id="282" r:id="rId49"/>
    <p:sldId id="275" r:id="rId50"/>
    <p:sldId id="277" r:id="rId51"/>
    <p:sldId id="276" r:id="rId52"/>
    <p:sldId id="278" r:id="rId53"/>
    <p:sldId id="279" r:id="rId54"/>
    <p:sldId id="298" r:id="rId55"/>
    <p:sldId id="297" r:id="rId56"/>
    <p:sldId id="295" r:id="rId57"/>
    <p:sldId id="296" r:id="rId58"/>
    <p:sldId id="299" r:id="rId59"/>
    <p:sldId id="318" r:id="rId60"/>
    <p:sldId id="317" r:id="rId61"/>
    <p:sldId id="283" r:id="rId62"/>
    <p:sldId id="285" r:id="rId63"/>
    <p:sldId id="284" r:id="rId6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7D9D04F-4FF2-467F-9F78-C30E71D228A6}" type="datetimeFigureOut">
              <a:rPr lang="ru-RU"/>
              <a:pPr>
                <a:defRPr/>
              </a:pPr>
              <a:t>22.01.2019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02E460A-D0B4-4E39-BDBD-8651FCAEB6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40691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7A67E85-77A8-4F33-B1AF-2B7395956978}" type="slidenum">
              <a:rPr lang="ru-RU" altLang="ru-RU">
                <a:latin typeface="Calibri" panose="020F0502020204030204" pitchFamily="34" charset="0"/>
              </a:rPr>
              <a:pPr/>
              <a:t>22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48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35452-9DD8-45C1-B926-7EA8CF944F3B}" type="datetimeFigureOut">
              <a:rPr lang="en-US"/>
              <a:pPr>
                <a:defRPr/>
              </a:pPr>
              <a:t>1/22/2019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7272A-2345-49AB-A976-05CA3C429ED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1958147"/>
      </p:ext>
    </p:extLst>
  </p:cSld>
  <p:clrMapOvr>
    <a:masterClrMapping/>
  </p:clrMapOvr>
  <p:transition>
    <p:blinds dir="vert"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386DF-88C4-40A0-A3B6-86B9F653F9A1}" type="datetimeFigureOut">
              <a:rPr lang="en-US"/>
              <a:pPr>
                <a:defRPr/>
              </a:pPr>
              <a:t>1/22/2019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5481E-F366-4A65-8D1A-5096A1AEC66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05719432"/>
      </p:ext>
    </p:extLst>
  </p:cSld>
  <p:clrMapOvr>
    <a:masterClrMapping/>
  </p:clrMapOvr>
  <p:transition>
    <p:blinds dir="vert"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8B4FA-F80C-4891-9DA3-746D3A705968}" type="datetimeFigureOut">
              <a:rPr lang="en-US"/>
              <a:pPr>
                <a:defRPr/>
              </a:pPr>
              <a:t>1/22/2019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5DEBC-E7CF-4BA1-AA56-A6F909E43DE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90141599"/>
      </p:ext>
    </p:extLst>
  </p:cSld>
  <p:clrMapOvr>
    <a:masterClrMapping/>
  </p:clrMapOvr>
  <p:transition>
    <p:blinds dir="vert"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DE94B-233E-4CB6-AB88-E91B2F23E937}" type="datetimeFigureOut">
              <a:rPr lang="en-US"/>
              <a:pPr>
                <a:defRPr/>
              </a:pPr>
              <a:t>1/22/2019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1AFED-9B90-48F0-BD47-99EB2758E9B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40360524"/>
      </p:ext>
    </p:extLst>
  </p:cSld>
  <p:clrMapOvr>
    <a:masterClrMapping/>
  </p:clrMapOvr>
  <p:transition>
    <p:blinds dir="vert"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CD035-9C50-4090-86C2-E33935F82B8B}" type="datetimeFigureOut">
              <a:rPr lang="en-US"/>
              <a:pPr>
                <a:defRPr/>
              </a:pPr>
              <a:t>1/22/2019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BB372-0FCF-4FE6-AE43-54A67A4121D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2109836"/>
      </p:ext>
    </p:extLst>
  </p:cSld>
  <p:clrMapOvr>
    <a:masterClrMapping/>
  </p:clrMapOvr>
  <p:transition>
    <p:blinds dir="vert"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72445-9DCB-4AE1-9887-8D1BEED4AE1B}" type="datetimeFigureOut">
              <a:rPr lang="en-US"/>
              <a:pPr>
                <a:defRPr/>
              </a:pPr>
              <a:t>1/22/2019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1E7E9-499D-46F3-8B4E-31000BEC531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51271664"/>
      </p:ext>
    </p:extLst>
  </p:cSld>
  <p:clrMapOvr>
    <a:masterClrMapping/>
  </p:clrMapOvr>
  <p:transition>
    <p:blinds dir="vert"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77AA0-7F38-41CA-98D2-EBE6C7300AA0}" type="datetimeFigureOut">
              <a:rPr lang="en-US"/>
              <a:pPr>
                <a:defRPr/>
              </a:pPr>
              <a:t>1/22/2019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6559B-E9ED-477B-9E4A-190BF6394E2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94767663"/>
      </p:ext>
    </p:extLst>
  </p:cSld>
  <p:clrMapOvr>
    <a:masterClrMapping/>
  </p:clrMapOvr>
  <p:transition>
    <p:blinds dir="vert"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E76B3-0F40-44BE-A0BC-BC0C7C00E763}" type="datetimeFigureOut">
              <a:rPr lang="en-US"/>
              <a:pPr>
                <a:defRPr/>
              </a:pPr>
              <a:t>1/22/2019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3718A-29BF-4B18-AD5D-F534446C51B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22185822"/>
      </p:ext>
    </p:extLst>
  </p:cSld>
  <p:clrMapOvr>
    <a:masterClrMapping/>
  </p:clrMapOvr>
  <p:transition>
    <p:blinds dir="vert"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A235D-447F-47E8-874A-D52BB7AD690C}" type="datetimeFigureOut">
              <a:rPr lang="en-US"/>
              <a:pPr>
                <a:defRPr/>
              </a:pPr>
              <a:t>1/22/2019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5B3DE-5A7B-4763-96CB-A4645FDA583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3023197"/>
      </p:ext>
    </p:extLst>
  </p:cSld>
  <p:clrMapOvr>
    <a:masterClrMapping/>
  </p:clrMapOvr>
  <p:transition>
    <p:blinds dir="vert"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B1026-6123-47A1-A415-7A16C36D7D04}" type="datetimeFigureOut">
              <a:rPr lang="en-US"/>
              <a:pPr>
                <a:defRPr/>
              </a:pPr>
              <a:t>1/22/2019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D83DF-C05E-490A-93F5-EF6E93773AA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95147713"/>
      </p:ext>
    </p:extLst>
  </p:cSld>
  <p:clrMapOvr>
    <a:masterClrMapping/>
  </p:clrMapOvr>
  <p:transition>
    <p:blinds dir="vert"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6D125-B817-4E9A-B26E-4A4C8D8AFC15}" type="datetimeFigureOut">
              <a:rPr lang="en-US"/>
              <a:pPr>
                <a:defRPr/>
              </a:pPr>
              <a:t>1/22/2019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60889-9607-4ED9-88A9-B69299E6907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33541015"/>
      </p:ext>
    </p:extLst>
  </p:cSld>
  <p:clrMapOvr>
    <a:masterClrMapping/>
  </p:clrMapOvr>
  <p:transition>
    <p:blinds dir="vert"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A1C570-48D5-4FCE-B277-4F870722A32C}" type="datetimeFigureOut">
              <a:rPr lang="en-US"/>
              <a:pPr>
                <a:defRPr/>
              </a:pPr>
              <a:t>1/22/2019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AC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A7116CF-421C-4AB8-AD02-2B25C96CF4A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blinds dir="vert"/>
    <p:sndAc>
      <p:stSnd>
        <p:snd r:embed="rId13" name="camera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Image13456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www.nasledie-rus.ru/podshivka/7010.php" TargetMode="Externa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audio1.wav"/><Relationship Id="rId7" Type="http://schemas.openxmlformats.org/officeDocument/2006/relationships/hyperlink" Target="http://ru.wikipedia.org/wiki/%D0%A4%D0%B0%D0%B9%D0%BB:Blok_somov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hyperlink" Target="http://ru.wikipedia.org/wiki/%D0%A4%D0%B0%D0%B9%D0%BB:Konstantin_Balmont_by_Valentin_Serov_1905.jpg" TargetMode="External"/><Relationship Id="rId10" Type="http://schemas.openxmlformats.org/officeDocument/2006/relationships/image" Target="../media/image21.jpeg"/><Relationship Id="rId4" Type="http://schemas.openxmlformats.org/officeDocument/2006/relationships/hyperlink" Target="http://ru.wikipedia.org/wiki/%D0%A1%D0%BE%D0%BC%D0%BE%D0%B2,_%D0%9A%D0%BE%D0%BD%D1%81%D1%82%D0%B0%D0%BD%D1%82%D0%B8%D0%BD_%D0%90%D0%BD%D0%B4%D1%80%D0%B5%D0%B5%D0%B2%D0%B8%D1%87" TargetMode="External"/><Relationship Id="rId9" Type="http://schemas.openxmlformats.org/officeDocument/2006/relationships/hyperlink" Target="http://ru.wikipedia.org/wiki/%D0%A4%D0%B0%D0%B9%D0%BB:Bakst_bely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Mandelstam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hyperlink" Target="http://ru.wikipedia.org/wiki/%D0%A4%D0%B0%D0%B9%D0%BB:Anna_Achmatowa_1950.jpg" TargetMode="Externa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83;&#1080;&#1090;%20&#1082;&#1083;&#1091;&#1073;\&#1040;&#1085;&#1085;&#1072;%20&#1040;&#1093;&#1084;&#1072;&#1090;&#1086;&#1074;&#1072;%20-%20&#1052;&#1091;&#1079;&#1072;%20(Anna%20Akhmatova%20-%20The%20Muse).mp4" TargetMode="Externa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83;&#1080;&#1090;%20&#1082;&#1083;&#1091;&#1073;\&#1040;&#1085;&#1085;&#1072;%20&#1040;&#1093;&#1084;&#1072;&#1090;&#1086;&#1074;&#1072;.%20&#1057;&#1090;&#1080;&#1093;&#1080;.%20&#1040;&#1074;&#1090;&#1086;&#1088;&#1089;&#1082;&#1086;&#1077;%20&#1095;&#1090;&#1077;&#1085;&#1080;&#1077;.mp4" TargetMode="Externa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83;&#1080;&#1090;%20&#1082;&#1083;&#1091;&#1073;\&#1052;&#1072;&#1103;&#1082;&#1086;&#1074;&#1089;&#1082;&#1080;&#1081;%20-%20&#1055;&#1086;&#1089;&#1083;&#1091;&#1096;&#1072;&#1081;&#1090;&#1077;!.mp4" TargetMode="Externa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4%D0%B0%D0%B9%D0%BB:Kustodiyev_world_of_the_art.JPG" TargetMode="External"/><Relationship Id="rId3" Type="http://schemas.openxmlformats.org/officeDocument/2006/relationships/hyperlink" Target="http://ru.wikipedia.org/wiki/1890" TargetMode="External"/><Relationship Id="rId7" Type="http://schemas.openxmlformats.org/officeDocument/2006/relationships/hyperlink" Target="http://ru.wikipedia.org/wiki/%D0%94%D1%8F%D0%B3%D0%B8%D0%BB%D0%B5%D0%B2,_%D0%A1%D0%B5%D1%80%D0%B3%D0%B5%D0%B9_%D0%9F%D0%B0%D0%B2%D0%BB%D0%BE%D0%B2%D0%B8%D1%87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1%D0%B5%D0%BD%D1%83%D0%B0,_%D0%90%D0%BB%D0%B5%D0%BA%D1%81%D0%B0%D0%BD%D0%B4%D1%80_%D0%9D%D0%B8%D0%BA%D0%BE%D0%BB%D0%B0%D0%B5%D0%B2%D0%B8%D1%87" TargetMode="External"/><Relationship Id="rId5" Type="http://schemas.openxmlformats.org/officeDocument/2006/relationships/hyperlink" Target="http://ru.wikipedia.org/wiki/1898" TargetMode="External"/><Relationship Id="rId4" Type="http://schemas.openxmlformats.org/officeDocument/2006/relationships/hyperlink" Target="http://ru.wikipedia.org/wiki/%D0%9C%D0%B8%D1%80_%D0%B8%D1%81%D0%BA%D1%83%D1%81%D1%81%D1%82%D0%B2%D0%B0_(%D0%B6%D1%83%D1%80%D0%BD%D0%B0%D0%BB)" TargetMode="External"/><Relationship Id="rId9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hyperlink" Target="http://ru.wikipedia.org/wiki/%D0%A4%D0%B0%D0%B9%D0%BB:Bakst_self.JPG" TargetMode="External"/><Relationship Id="rId7" Type="http://schemas.openxmlformats.org/officeDocument/2006/relationships/hyperlink" Target="http://upload.wikimedia.org/wikipedia/commons/3/31/L%C3%A9on_Bakst_001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hyperlink" Target="http://upload.wikimedia.org/wikipedia/commons/3/39/Bakst_Lightning.jpg" TargetMode="External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910" TargetMode="External"/><Relationship Id="rId3" Type="http://schemas.openxmlformats.org/officeDocument/2006/relationships/hyperlink" Target="http://ru.wikipedia.org/wiki/%D0%90%D0%BA%D0%B0%D0%B4%D0%B5%D0%BC%D0%B8%D0%B7%D0%BC" TargetMode="External"/><Relationship Id="rId7" Type="http://schemas.openxmlformats.org/officeDocument/2006/relationships/hyperlink" Target="http://ru.wikipedia.org/w/index.php?title=%D0%98%D0%B3%D1%80%D1%83%D1%88%D0%BA%D0%B0_%D0%BD%D0%B0%D1%80%D0%BE%D0%B4%D0%BD%D0%B0%D1%8F&amp;action=edit&amp;redlink=1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B%D1%83%D0%B1%D0%BE%D0%BA" TargetMode="External"/><Relationship Id="rId5" Type="http://schemas.openxmlformats.org/officeDocument/2006/relationships/hyperlink" Target="http://ru.wikipedia.org/wiki/XIX_%D0%B2%D0%B5%D0%BA" TargetMode="External"/><Relationship Id="rId4" Type="http://schemas.openxmlformats.org/officeDocument/2006/relationships/hyperlink" Target="http://ru.wikipedia.org/wiki/%D0%A0%D0%B5%D0%B0%D0%BB%D0%B8%D0%B7%D0%BC_(%D0%B6%D0%B8%D0%B2%D0%BE%D0%BF%D0%B8%D1%81%D1%8C)" TargetMode="External"/><Relationship Id="rId9" Type="http://schemas.openxmlformats.org/officeDocument/2006/relationships/hyperlink" Target="http://ru.wikipedia.org/wiki/1911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7/Lentulov_Woman_Guitar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ugosvet.ru/uploads/enc/images/7/1235720773ccc6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hyperlink" Target="http://upload.wikimedia.org/wikipedia/ru/2/21/Shehtel.jpg" TargetMode="External"/><Relationship Id="rId4" Type="http://schemas.openxmlformats.org/officeDocument/2006/relationships/image" Target="../media/image5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hyperlink" Target="http://ru.wikipedia.org/wiki/%D0%90%D0%BD%D1%82%D0%BE%D0%BD_%D0%9F%D0%B0%D0%B2%D0%BB%D0%BE%D0%B2%D0%B8%D1%87_%D0%A7%D0%B5%D1%85%D0%BE%D0%B2" TargetMode="External"/><Relationship Id="rId7" Type="http://schemas.openxmlformats.org/officeDocument/2006/relationships/hyperlink" Target="http://ru.wikipedia.org/wiki/%D0%A4%D0%B0%D0%B9%D0%BB:%D0%97%D0%B4%D0%B0%D0%BD%D0%B8%D0%B5_%D0%9C%D0%BE%D1%81%D0%BA%D0%BE%D0%B2%D1%81%D0%BA%D0%BE%D0%B3%D0%BE_%D1%85%D1%83%D0%B4%D0%BE%D0%B6%D0%B5%D1%81%D1%82%D0%B2%D0%B5%D0%BD%D0%BD%D0%BE%D0%B3%D0%BE_%D1%82%D0%B5%D0%B0%D1%82%D1%80%D0%B0_%D0%B2_%D0%9A%D0%B0%D0%BC%D0%B5%D1%80%D0%B3%D0%B5%D1%80%D1%81%D0%BA%D0%BE%D0%BC_%D0%BF%D0%B5%D1%80%D0%B5%D1%83%D0%BB%D0%BA%D0%B5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hyperlink" Target="http://upload.wikimedia.org/wikipedia/ru/6/66/%D0%A7%D0%B5%D1%85%D0%BE%D0%B2_%D0%90.%D0%9F._%D1%87%D0%B8%D1%82%D0%B0%D0%B5%D1%82_%D0%A7%D0%B0%D0%B9%D0%BA%D1%83.jpg" TargetMode="External"/><Relationship Id="rId4" Type="http://schemas.openxmlformats.org/officeDocument/2006/relationships/hyperlink" Target="http://ru.wikipedia.org/wiki/%D0%A7%D0%B0%D0%B9%D0%BA%D0%B0_(%D0%BF%D1%8C%D0%B5%D1%81%D0%B0)" TargetMode="External"/><Relationship Id="rId9" Type="http://schemas.openxmlformats.org/officeDocument/2006/relationships/hyperlink" Target="http://ru.wikipedia.org/wiki/%D0%9A%D0%B0%D0%BC%D0%B5%D1%80%D0%B3%D0%B5%D1%80%D1%81%D0%BA%D0%B8%D0%B9_%D0%BF%D0%B5%D1%80%D0%B5%D1%83%D0%BB%D0%BE%D0%BA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Sergej_Diaghilev_(1872-1929)_ritratto_da_Valentin_Aleksandrovich_Serov.jpg" TargetMode="External"/><Relationship Id="rId7" Type="http://schemas.openxmlformats.org/officeDocument/2006/relationships/image" Target="../media/image6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4%D0%B0%D0%B9%D0%BB:Mathilde_Kschessinska.jpg" TargetMode="External"/><Relationship Id="rId5" Type="http://schemas.openxmlformats.org/officeDocument/2006/relationships/hyperlink" Target="http://ru.wikipedia.org/wiki/%D0%A1%D0%B5%D1%80%D0%BE%D0%B2,_%D0%92%D0%B0%D0%BB%D0%B5%D0%BD%D1%82%D0%B8%D0%BD_%D0%90%D0%BB%D0%B5%D0%BA%D1%81%D0%B0%D0%BD%D0%B4%D1%80%D0%BE%D0%B2%D0%B8%D1%87" TargetMode="External"/><Relationship Id="rId4" Type="http://schemas.openxmlformats.org/officeDocument/2006/relationships/image" Target="../media/image65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hyperlink" Target="http://ru.wikipedia.org/wiki/%D0%A4%D0%B0%D0%B9%D0%BB:AP_Cygne.jpg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83;&#1080;&#1090;%20&#1082;&#1083;&#1091;&#1073;\&#1058;&#1072;&#1085;&#1094;&#1091;&#1077;&#1090;%20&#1040;&#1085;&#1085;&#1072;%20&#1055;&#1072;&#1074;&#1083;&#1086;&#1074;&#1072;.avi.mp4" TargetMode="External"/><Relationship Id="rId4" Type="http://schemas.openxmlformats.org/officeDocument/2006/relationships/image" Target="../media/image7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83;&#1080;&#1090;%20&#1082;&#1083;&#1091;&#1073;\Anna%20Pavlova%20-%20The%20Dying%20Swan.mp4" TargetMode="External"/><Relationship Id="rId4" Type="http://schemas.openxmlformats.org/officeDocument/2006/relationships/image" Target="../media/image75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2" name="Picture 14" descr="Серебряный век русской культуры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609600"/>
            <a:ext cx="5898207" cy="3581400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3075" name="Заголовок 1"/>
          <p:cNvSpPr>
            <a:spLocks noGrp="1"/>
          </p:cNvSpPr>
          <p:nvPr>
            <p:ph type="ctrTitle"/>
          </p:nvPr>
        </p:nvSpPr>
        <p:spPr>
          <a:xfrm>
            <a:off x="609600" y="3886200"/>
            <a:ext cx="7772400" cy="1470025"/>
          </a:xfrm>
        </p:spPr>
        <p:txBody>
          <a:bodyPr/>
          <a:lstStyle/>
          <a:p>
            <a:pPr eaLnBrk="1" hangingPunct="1"/>
            <a:r>
              <a:rPr lang="ru-RU" altLang="ru-RU" b="1" i="1" smtClean="0"/>
              <a:t>Культура России </a:t>
            </a:r>
            <a:br>
              <a:rPr lang="ru-RU" altLang="ru-RU" b="1" i="1" smtClean="0"/>
            </a:br>
            <a:r>
              <a:rPr lang="ru-RU" altLang="ru-RU" b="1" i="1" smtClean="0"/>
              <a:t>в конце </a:t>
            </a:r>
            <a:r>
              <a:rPr lang="en-US" altLang="ru-RU" b="1" i="1" smtClean="0">
                <a:latin typeface="Algerian" panose="04020705040A02060702" pitchFamily="82" charset="0"/>
              </a:rPr>
              <a:t>XIX</a:t>
            </a:r>
            <a:r>
              <a:rPr lang="ru-RU" altLang="ru-RU" b="1" i="1" smtClean="0"/>
              <a:t> – начале </a:t>
            </a:r>
            <a:r>
              <a:rPr lang="en-US" altLang="ru-RU" b="1" i="1" smtClean="0">
                <a:latin typeface="Algerian" panose="04020705040A02060702" pitchFamily="82" charset="0"/>
              </a:rPr>
              <a:t>XX</a:t>
            </a:r>
            <a:r>
              <a:rPr lang="ru-RU" altLang="ru-RU" b="1" i="1" smtClean="0"/>
              <a:t> века.</a:t>
            </a:r>
          </a:p>
        </p:txBody>
      </p:sp>
    </p:spTree>
  </p:cSld>
  <p:clrMapOvr>
    <a:masterClrMapping/>
  </p:clrMapOvr>
  <p:transition>
    <p:blinds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(1890 – 1960).</a:t>
            </a: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2292" name="Picture 2" descr="C:\Users\Комп\Desktop\пастерна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71600"/>
            <a:ext cx="3355975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(1895 – 1958).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3316" name="Picture 2" descr="C:\Users\Комп\Desktop\ЗОЩЕНК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63" y="1219200"/>
            <a:ext cx="4046537" cy="53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(1905 – 1984).</a:t>
            </a: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4340" name="Picture 2" descr="C:\Users\Комп\Desktop\шолохо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3789363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(1910 – 1971).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5364" name="Picture 4" descr="C:\Users\Комп\Desktop\tvardovsky_p_19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1385888"/>
            <a:ext cx="384175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(1915 – 1979).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6388" name="Picture 2" descr="C:\Users\Комп\Desktop\сИМОНО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8" y="1295400"/>
            <a:ext cx="4670425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План работы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r>
              <a:rPr lang="ru-RU" altLang="ru-RU" smtClean="0"/>
              <a:t>Духовное состояние общества.</a:t>
            </a:r>
          </a:p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r>
              <a:rPr lang="ru-RU" altLang="ru-RU" smtClean="0"/>
              <a:t>Городская и сельская жизнь.</a:t>
            </a:r>
          </a:p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r>
              <a:rPr lang="ru-RU" altLang="ru-RU" smtClean="0"/>
              <a:t>Серебряный век в литературе.</a:t>
            </a:r>
          </a:p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r>
              <a:rPr lang="ru-RU" altLang="ru-RU" smtClean="0"/>
              <a:t>Живопись. Архитектура.</a:t>
            </a:r>
          </a:p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r>
              <a:rPr lang="ru-RU" altLang="ru-RU" smtClean="0"/>
              <a:t>Театр. Кино. Балет.</a:t>
            </a:r>
          </a:p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endParaRPr lang="ru-RU" altLang="ru-RU" smtClean="0"/>
          </a:p>
        </p:txBody>
      </p:sp>
    </p:spTree>
  </p:cSld>
  <p:clrMapOvr>
    <a:masterClrMapping/>
  </p:clrMapOvr>
  <p:transition>
    <p:blinds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1. Духовное состояние общества.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Выноска со стрелкой вправо 3"/>
          <p:cNvSpPr/>
          <p:nvPr/>
        </p:nvSpPr>
        <p:spPr>
          <a:xfrm>
            <a:off x="152400" y="2133600"/>
            <a:ext cx="2667000" cy="2819400"/>
          </a:xfrm>
          <a:prstGeom prst="rightArrowCallout">
            <a:avLst>
              <a:gd name="adj1" fmla="val 43648"/>
              <a:gd name="adj2" fmla="val 38954"/>
              <a:gd name="adj3" fmla="val 25000"/>
              <a:gd name="adj4" fmla="val 64977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/>
              <a:t>Индустриальная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/>
              <a:t>Эпоха.</a:t>
            </a:r>
          </a:p>
        </p:txBody>
      </p:sp>
      <p:sp>
        <p:nvSpPr>
          <p:cNvPr id="5" name="Выноска со стрелкой вправо 4"/>
          <p:cNvSpPr/>
          <p:nvPr/>
        </p:nvSpPr>
        <p:spPr>
          <a:xfrm rot="10800000">
            <a:off x="6096000" y="2286000"/>
            <a:ext cx="2819400" cy="2667000"/>
          </a:xfrm>
          <a:prstGeom prst="rightArrowCallout">
            <a:avLst>
              <a:gd name="adj1" fmla="val 47460"/>
              <a:gd name="adj2" fmla="val 38369"/>
              <a:gd name="adj3" fmla="val 25000"/>
              <a:gd name="adj4" fmla="val 64977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 rot="5400000">
            <a:off x="7312793" y="2228390"/>
            <a:ext cx="615553" cy="2772041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bg1"/>
                </a:solidFill>
                <a:latin typeface="+mn-lt"/>
              </a:rPr>
              <a:t>Духовная жизнь.</a:t>
            </a:r>
          </a:p>
        </p:txBody>
      </p:sp>
      <p:sp>
        <p:nvSpPr>
          <p:cNvPr id="8" name="Овал 7"/>
          <p:cNvSpPr/>
          <p:nvPr/>
        </p:nvSpPr>
        <p:spPr>
          <a:xfrm>
            <a:off x="2514600" y="4114800"/>
            <a:ext cx="3733800" cy="9144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Стандартизация порождает растерянность.</a:t>
            </a:r>
          </a:p>
        </p:txBody>
      </p:sp>
      <p:sp>
        <p:nvSpPr>
          <p:cNvPr id="9" name="Овал 8"/>
          <p:cNvSpPr/>
          <p:nvPr/>
        </p:nvSpPr>
        <p:spPr>
          <a:xfrm>
            <a:off x="2895600" y="3124200"/>
            <a:ext cx="3200400" cy="9144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Переосмысление проблем человечества.</a:t>
            </a:r>
          </a:p>
        </p:txBody>
      </p:sp>
      <p:sp>
        <p:nvSpPr>
          <p:cNvPr id="10" name="Овал 9"/>
          <p:cNvSpPr/>
          <p:nvPr/>
        </p:nvSpPr>
        <p:spPr>
          <a:xfrm>
            <a:off x="2514600" y="2057400"/>
            <a:ext cx="3733800" cy="9144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Нарушение гармонии между природой и обществом.</a:t>
            </a:r>
          </a:p>
        </p:txBody>
      </p:sp>
    </p:spTree>
  </p:cSld>
  <p:clrMapOvr>
    <a:masterClrMapping/>
  </p:clrMapOvr>
  <p:transition>
    <p:blinds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" y="914400"/>
            <a:ext cx="84582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В истории русской культуры конец XIX - начало XX в. получил название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серебряного века </a:t>
            </a:r>
            <a:r>
              <a:rPr lang="ru-RU" sz="2800" dirty="0">
                <a:latin typeface="+mn-lt"/>
              </a:rPr>
              <a:t>русской культуры, который начинается “Миром искусства” и заканчивается символизмом.</a:t>
            </a:r>
          </a:p>
        </p:txBody>
      </p:sp>
      <p:sp>
        <p:nvSpPr>
          <p:cNvPr id="19459" name="Прямоугольник 4"/>
          <p:cNvSpPr>
            <a:spLocks noChangeArrowheads="1"/>
          </p:cNvSpPr>
          <p:nvPr/>
        </p:nvSpPr>
        <p:spPr bwMode="auto">
          <a:xfrm>
            <a:off x="2286000" y="2828925"/>
            <a:ext cx="6172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1. Россия дала миру творческие шедевры в самых различных областях - живописи, литературе, музыке, архитектуре, науке, общественной мысли, философии.</a:t>
            </a:r>
          </a:p>
        </p:txBody>
      </p:sp>
      <p:sp>
        <p:nvSpPr>
          <p:cNvPr id="19460" name="Прямоугольник 5"/>
          <p:cNvSpPr>
            <a:spLocks noChangeArrowheads="1"/>
          </p:cNvSpPr>
          <p:nvPr/>
        </p:nvSpPr>
        <p:spPr bwMode="auto">
          <a:xfrm>
            <a:off x="2286000" y="4419600"/>
            <a:ext cx="6248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2. Однако, существовал разрыв между неграмотными народными массами и культурной элитой.</a:t>
            </a:r>
          </a:p>
        </p:txBody>
      </p:sp>
    </p:spTree>
  </p:cSld>
  <p:clrMapOvr>
    <a:masterClrMapping/>
  </p:clrMapOvr>
  <p:transition>
    <p:blinds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ru-RU" u="sng" spc="300" dirty="0" smtClean="0">
                <a:solidFill>
                  <a:schemeClr val="bg1"/>
                </a:solidFill>
              </a:rPr>
              <a:t>Особенности:</a:t>
            </a:r>
            <a:endParaRPr lang="ru-RU" u="sng" spc="3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00" y="762000"/>
            <a:ext cx="88392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1.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Искусство «серебряного века» стремится быть только искусством. </a:t>
            </a:r>
            <a:r>
              <a:rPr lang="ru-RU" sz="2400" dirty="0">
                <a:latin typeface="+mn-lt"/>
              </a:rPr>
              <a:t>(Искусство «золотого века» активно вторгалось в общественную жизнь и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политику).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2400" y="1905000"/>
            <a:ext cx="8763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2.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Восприятие мира становится более свободным. </a:t>
            </a:r>
            <a:r>
              <a:rPr lang="ru-RU" sz="2400" dirty="0">
                <a:latin typeface="+mn-lt"/>
              </a:rPr>
              <a:t>(Личность художника становится более раскрепощенной, ощущение замкнутости мира начинает ослабевать).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3124200"/>
            <a:ext cx="8763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3. Новый тип культуры формируется на основе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критицизма</a:t>
            </a:r>
            <a:r>
              <a:rPr lang="ru-RU" sz="2400" dirty="0">
                <a:latin typeface="+mn-lt"/>
              </a:rPr>
              <a:t>: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духовная культура строится на фундаменте переосмысленного опыта и новых идей.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8600" y="4419600"/>
            <a:ext cx="85344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4. Характерной чертой новой культуры является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космологизм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ru-RU" sz="2400" dirty="0">
                <a:latin typeface="+mn-lt"/>
              </a:rPr>
              <a:t>— элемент и новой картины мира, и нового ее осмысления.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8600" y="5410200"/>
            <a:ext cx="86868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5.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Пессимистические</a:t>
            </a:r>
            <a:r>
              <a:rPr lang="ru-RU" sz="2400" dirty="0">
                <a:latin typeface="+mn-lt"/>
              </a:rPr>
              <a:t> настроения возникают в переходные периоды, крепнет чувство наступления конца мира.</a:t>
            </a:r>
          </a:p>
        </p:txBody>
      </p:sp>
    </p:spTree>
  </p:cSld>
  <p:clrMapOvr>
    <a:masterClrMapping/>
  </p:clrMapOvr>
  <p:transition>
    <p:blinds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43200" y="609600"/>
            <a:ext cx="64008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2. Городская и сельская жизнь.</a:t>
            </a:r>
          </a:p>
        </p:txBody>
      </p:sp>
      <p:pic>
        <p:nvPicPr>
          <p:cNvPr id="39940" name="Picture 4" descr="http://upload.wikimedia.org/wikipedia/ru/thumb/2/21/Image13456.jpg/300px-Image13456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1492" y="3657600"/>
            <a:ext cx="2972508" cy="32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1508" name="Прямоугольник 6"/>
          <p:cNvSpPr>
            <a:spLocks noChangeArrowheads="1"/>
          </p:cNvSpPr>
          <p:nvPr/>
        </p:nvSpPr>
        <p:spPr bwMode="auto">
          <a:xfrm>
            <a:off x="6088063" y="2895600"/>
            <a:ext cx="3055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Автобус 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Сенатской площади. 1912</a:t>
            </a:r>
          </a:p>
        </p:txBody>
      </p:sp>
      <p:pic>
        <p:nvPicPr>
          <p:cNvPr id="39942" name="Picture 6" descr="Конка на Большом Каменном мосту. 1900-е годы&#10;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05200"/>
            <a:ext cx="3521849" cy="3352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1510" name="Прямоугольник 9"/>
          <p:cNvSpPr>
            <a:spLocks noChangeArrowheads="1"/>
          </p:cNvSpPr>
          <p:nvPr/>
        </p:nvSpPr>
        <p:spPr bwMode="auto">
          <a:xfrm>
            <a:off x="3505200" y="5486400"/>
            <a:ext cx="2819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Конка на Большом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Каменном мосту.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1900-е годы</a:t>
            </a:r>
            <a:endParaRPr lang="ru-RU" altLang="ru-RU" sz="1800"/>
          </a:p>
        </p:txBody>
      </p:sp>
      <p:sp>
        <p:nvSpPr>
          <p:cNvPr id="9" name="TextBox 8"/>
          <p:cNvSpPr txBox="1"/>
          <p:nvPr/>
        </p:nvSpPr>
        <p:spPr>
          <a:xfrm>
            <a:off x="0" y="1143000"/>
            <a:ext cx="8555038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u="sng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Изменение облика городов: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Благоустройство городов (асфальтированные улицы,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электрическое освещение).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Появление доходных домов (многоквартирных для сдачи жилья в наем).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Каменные здания вытесняют деревянные.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Здания оснащаются водопроводом, канализацией.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Появление общественного транспорта.</a:t>
            </a:r>
          </a:p>
        </p:txBody>
      </p:sp>
    </p:spTree>
  </p:cSld>
  <p:clrMapOvr>
    <a:masterClrMapping/>
  </p:clrMapOvr>
  <p:transition>
    <p:blinds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Задание</a:t>
            </a:r>
            <a:br>
              <a:rPr lang="ru-RU" altLang="ru-RU" smtClean="0"/>
            </a:br>
            <a:r>
              <a:rPr lang="ru-RU" altLang="ru-RU" smtClean="0"/>
              <a:t>Назовите имена великих русских поэтов и писателей.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  <p:transition>
    <p:blinds dir="vert"/>
    <p:sndAc>
      <p:stSnd>
        <p:snd r:embed="rId2" name="camera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Внутренний вид украинской хат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36195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6" descr="Внутренний вид украинской хат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3657600"/>
            <a:ext cx="36195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5800" y="609600"/>
            <a:ext cx="417988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Изменения в жизни села:</a:t>
            </a:r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3632200" y="1143000"/>
            <a:ext cx="55118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z="2000" b="1"/>
              <a:t>Строительство 2-, 3- комнатных изб.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000" b="1"/>
              <a:t>Исчез обычай держать в жилом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помещении зимой мелкий домашний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скот.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000" b="1"/>
              <a:t>Использование фабричной посуды.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000" b="1"/>
              <a:t>«Железные крыши» вытесняют крыши,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покрытые тесом, дранкой.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000" b="1"/>
              <a:t>Стены украшают семейными фотографиями,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зеркалами.</a:t>
            </a:r>
          </a:p>
          <a:p>
            <a:pPr eaLnBrk="1" hangingPunct="1">
              <a:spcBef>
                <a:spcPct val="0"/>
              </a:spcBef>
            </a:pPr>
            <a:endParaRPr lang="ru-RU" altLang="ru-RU" sz="2000" b="1"/>
          </a:p>
        </p:txBody>
      </p:sp>
    </p:spTree>
  </p:cSld>
  <p:clrMapOvr>
    <a:masterClrMapping/>
  </p:clrMapOvr>
  <p:transition>
    <p:blinds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" y="762000"/>
            <a:ext cx="8153400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3. «Серебряный век» в литературе.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09800" y="2057400"/>
            <a:ext cx="48768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6" name="Прямоугольник 4"/>
          <p:cNvSpPr>
            <a:spLocks noChangeArrowheads="1"/>
          </p:cNvSpPr>
          <p:nvPr/>
        </p:nvSpPr>
        <p:spPr bwMode="auto">
          <a:xfrm>
            <a:off x="2438400" y="2057400"/>
            <a:ext cx="42767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/>
              <a:t>Литературные течения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/>
              <a:t> серебряного века</a:t>
            </a:r>
            <a:endParaRPr lang="ru-RU" altLang="ru-RU"/>
          </a:p>
        </p:txBody>
      </p:sp>
      <p:sp>
        <p:nvSpPr>
          <p:cNvPr id="7" name="Штриховая стрелка вправо 6"/>
          <p:cNvSpPr/>
          <p:nvPr/>
        </p:nvSpPr>
        <p:spPr>
          <a:xfrm rot="8695350">
            <a:off x="2017713" y="3311525"/>
            <a:ext cx="958850" cy="484188"/>
          </a:xfrm>
          <a:prstGeom prst="stripedRightArrow">
            <a:avLst>
              <a:gd name="adj1" fmla="val 50000"/>
              <a:gd name="adj2" fmla="val 11289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Штриховая стрелка вправо 7"/>
          <p:cNvSpPr/>
          <p:nvPr/>
        </p:nvSpPr>
        <p:spPr>
          <a:xfrm rot="6683030">
            <a:off x="3343275" y="3578225"/>
            <a:ext cx="979488" cy="484188"/>
          </a:xfrm>
          <a:prstGeom prst="stripedRightArrow">
            <a:avLst>
              <a:gd name="adj1" fmla="val 50000"/>
              <a:gd name="adj2" fmla="val 11289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Штриховая стрелка вправо 8"/>
          <p:cNvSpPr/>
          <p:nvPr/>
        </p:nvSpPr>
        <p:spPr>
          <a:xfrm rot="4185482">
            <a:off x="5088732" y="3577431"/>
            <a:ext cx="977900" cy="484187"/>
          </a:xfrm>
          <a:prstGeom prst="stripedRightArrow">
            <a:avLst>
              <a:gd name="adj1" fmla="val 50000"/>
              <a:gd name="adj2" fmla="val 11289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Штриховая стрелка вправо 9"/>
          <p:cNvSpPr/>
          <p:nvPr/>
        </p:nvSpPr>
        <p:spPr>
          <a:xfrm rot="2055612">
            <a:off x="6451600" y="3281363"/>
            <a:ext cx="979488" cy="484187"/>
          </a:xfrm>
          <a:prstGeom prst="stripedRightArrow">
            <a:avLst>
              <a:gd name="adj1" fmla="val 44282"/>
              <a:gd name="adj2" fmla="val 11289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0" y="3733800"/>
            <a:ext cx="2438400" cy="838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50000"/>
                  </a:schemeClr>
                </a:solidFill>
              </a:rPr>
              <a:t>символизм</a:t>
            </a:r>
          </a:p>
        </p:txBody>
      </p:sp>
      <p:sp>
        <p:nvSpPr>
          <p:cNvPr id="12" name="Овал 11"/>
          <p:cNvSpPr/>
          <p:nvPr/>
        </p:nvSpPr>
        <p:spPr>
          <a:xfrm>
            <a:off x="1828800" y="4343400"/>
            <a:ext cx="2895600" cy="838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50000"/>
                  </a:schemeClr>
                </a:solidFill>
              </a:rPr>
              <a:t>имажинизм</a:t>
            </a:r>
            <a:endParaRPr lang="ru-RU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800600" y="4343400"/>
            <a:ext cx="2438400" cy="838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50000"/>
                  </a:schemeClr>
                </a:solidFill>
              </a:rPr>
              <a:t>акмеизм</a:t>
            </a:r>
          </a:p>
        </p:txBody>
      </p:sp>
      <p:sp>
        <p:nvSpPr>
          <p:cNvPr id="14" name="Овал 13"/>
          <p:cNvSpPr/>
          <p:nvPr/>
        </p:nvSpPr>
        <p:spPr>
          <a:xfrm>
            <a:off x="6705600" y="3733800"/>
            <a:ext cx="2438400" cy="838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50000"/>
                  </a:schemeClr>
                </a:solidFill>
              </a:rPr>
              <a:t>футуризм</a:t>
            </a:r>
          </a:p>
        </p:txBody>
      </p:sp>
    </p:spTree>
  </p:cSld>
  <p:clrMapOvr>
    <a:masterClrMapping/>
  </p:clrMapOvr>
  <p:transition>
    <p:blinds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09600"/>
            <a:ext cx="9144000" cy="55403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Символисты</a:t>
            </a:r>
            <a:r>
              <a:rPr lang="ru-RU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400" b="1" dirty="0">
                <a:latin typeface="+mn-lt"/>
              </a:rPr>
              <a:t>(французское </a:t>
            </a:r>
            <a:r>
              <a:rPr lang="ru-RU" sz="2400" b="1" i="1" dirty="0" err="1">
                <a:latin typeface="+mn-lt"/>
              </a:rPr>
              <a:t>symbolisme</a:t>
            </a:r>
            <a:r>
              <a:rPr lang="ru-RU" sz="2400" b="1" dirty="0">
                <a:latin typeface="+mn-lt"/>
              </a:rPr>
              <a:t> от греческого </a:t>
            </a:r>
            <a:r>
              <a:rPr lang="ru-RU" sz="2400" b="1" i="1" dirty="0" err="1">
                <a:latin typeface="+mn-lt"/>
              </a:rPr>
              <a:t>symbolon</a:t>
            </a:r>
            <a:r>
              <a:rPr lang="ru-RU" sz="2400" b="1" dirty="0">
                <a:latin typeface="+mn-lt"/>
              </a:rPr>
              <a:t> — знак, символ).</a:t>
            </a: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endParaRPr lang="ru-RU" sz="2400" dirty="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З. Н. Гиппиус,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В. Я. Брюсов,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К. Д. Бальмонт,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Ф. К. Сологуб,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А. А. Блок,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С.Соловьёв</a:t>
            </a:r>
            <a:r>
              <a:rPr lang="ru-RU" sz="2400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,</a:t>
            </a:r>
            <a:r>
              <a:rPr lang="ru-RU" sz="2400" i="1" dirty="0">
                <a:solidFill>
                  <a:schemeClr val="tx1">
                    <a:lumMod val="50000"/>
                  </a:schemeClr>
                </a:solidFill>
                <a:latin typeface="+mn-lt"/>
                <a:hlinkClick r:id="rId4" action="ppaction://hlinkfile" tooltip="Сомов, Константин Андреевич"/>
              </a:rPr>
              <a:t> </a:t>
            </a:r>
            <a:r>
              <a:rPr lang="ru-RU" sz="2400" i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                      </a:t>
            </a:r>
            <a:endParaRPr lang="ru-RU" i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 К.Бальмонт,                                                              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В.Иванов,                                                                                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 И.Ф.Анненский                                                                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                                                                                                      К.Бальмонт</a:t>
            </a:r>
            <a:r>
              <a:rPr lang="ru-RU" sz="2400" dirty="0">
                <a:latin typeface="+mn-lt"/>
              </a:rPr>
              <a:t>    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 </a:t>
            </a:r>
          </a:p>
        </p:txBody>
      </p:sp>
      <p:pic>
        <p:nvPicPr>
          <p:cNvPr id="24579" name="Picture 2" descr="http://upload.wikimedia.org/wikipedia/commons/thumb/8/88/Konstantin_Balmont_by_Valentin_Serov_1905.jpg/174px-Konstantin_Balmont_by_Valentin_Serov_1905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81200"/>
            <a:ext cx="203358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http://upload.wikimedia.org/wikipedia/commons/thumb/9/94/Blok_somov.jpg/203px-Blok_somov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226853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05400" y="5029200"/>
            <a:ext cx="11049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А.Блок</a:t>
            </a:r>
          </a:p>
        </p:txBody>
      </p:sp>
      <p:pic>
        <p:nvPicPr>
          <p:cNvPr id="24582" name="Picture 6" descr="http://upload.wikimedia.org/wikipedia/commons/thumb/0/03/Bakst_bely.jpg/129px-Bakst_bely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990600"/>
            <a:ext cx="1524000" cy="354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48000" y="4495800"/>
            <a:ext cx="13303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А.Белый</a:t>
            </a:r>
          </a:p>
        </p:txBody>
      </p:sp>
    </p:spTree>
  </p:cSld>
  <p:clrMapOvr>
    <a:masterClrMapping/>
  </p:clrMapOvr>
  <p:transition>
    <p:blinds dir="vert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09600"/>
            <a:ext cx="9144000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 </a:t>
            </a:r>
            <a:r>
              <a:rPr lang="ru-RU" sz="2400" dirty="0">
                <a:solidFill>
                  <a:schemeClr val="bg1"/>
                </a:solidFill>
                <a:latin typeface="+mn-lt"/>
              </a:rPr>
              <a:t> 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Акмеисты</a:t>
            </a:r>
            <a:r>
              <a:rPr lang="ru-RU" sz="2400" b="1" dirty="0">
                <a:latin typeface="+mn-lt"/>
              </a:rPr>
              <a:t>(от греческого </a:t>
            </a:r>
            <a:r>
              <a:rPr lang="ru-RU" sz="2400" b="1" i="1" dirty="0" err="1">
                <a:latin typeface="+mn-lt"/>
              </a:rPr>
              <a:t>akme</a:t>
            </a:r>
            <a:r>
              <a:rPr lang="ru-RU" sz="2400" b="1" i="1" dirty="0">
                <a:latin typeface="+mn-lt"/>
              </a:rPr>
              <a:t>`</a:t>
            </a:r>
            <a:r>
              <a:rPr lang="ru-RU" sz="2400" b="1" dirty="0">
                <a:latin typeface="+mn-lt"/>
              </a:rPr>
              <a:t> —  остриё, высшая степень чего-либо, цветущая сила).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Н. С. Гумилёв (1886 – 1921).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А. А. Ахматова (1889 – 1966).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О. Э. Мандельштам (1891 – 1938).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</p:txBody>
      </p:sp>
      <p:pic>
        <p:nvPicPr>
          <p:cNvPr id="26627" name="Picture 2" descr="Mandelstam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3924300" cy="522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Anna Achmatowa 1950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3024188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6" name="Анна Ахматова - Муза (Anna Akhmatova - The Muse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609600"/>
            <a:ext cx="7162800" cy="5730875"/>
          </a:xfrm>
        </p:spPr>
      </p:pic>
    </p:spTree>
  </p:cSld>
  <p:clrMapOvr>
    <a:masterClrMapping/>
  </p:clrMapOvr>
  <p:transition>
    <p:blinds dir="vert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6" name="Анна Ахматова. Стихи. Авторское чтение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24000" y="433388"/>
            <a:ext cx="12192000" cy="6858000"/>
          </a:xfrm>
        </p:spPr>
      </p:pic>
    </p:spTree>
  </p:cSld>
  <p:clrMapOvr>
    <a:masterClrMapping/>
  </p:clrMapOvr>
  <p:transition>
    <p:blinds dir="vert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36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609600"/>
            <a:ext cx="83058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   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Футуристы</a:t>
            </a:r>
            <a:r>
              <a:rPr lang="ru-RU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400" b="1" dirty="0">
                <a:latin typeface="+mn-lt"/>
              </a:rPr>
              <a:t>(от латинского </a:t>
            </a:r>
            <a:r>
              <a:rPr lang="en-US" sz="2400" b="1" i="1" dirty="0" err="1">
                <a:latin typeface="+mn-lt"/>
              </a:rPr>
              <a:t>futurum</a:t>
            </a:r>
            <a:r>
              <a:rPr lang="en-US" sz="2400" b="1" dirty="0">
                <a:latin typeface="+mn-lt"/>
              </a:rPr>
              <a:t> — </a:t>
            </a:r>
            <a:r>
              <a:rPr lang="ru-RU" sz="2400" b="1" dirty="0">
                <a:latin typeface="+mn-lt"/>
              </a:rPr>
              <a:t>будущее</a:t>
            </a:r>
            <a:r>
              <a:rPr lang="ru-RU" sz="2400" dirty="0">
                <a:latin typeface="+mn-lt"/>
              </a:rPr>
              <a:t>).</a:t>
            </a:r>
            <a:br>
              <a:rPr lang="ru-RU" sz="2400" dirty="0">
                <a:latin typeface="+mn-lt"/>
              </a:rPr>
            </a:br>
            <a:endParaRPr lang="ru-RU" sz="2400" dirty="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В.  Хлебников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В. В. Маяковский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Д. Д. </a:t>
            </a:r>
            <a:r>
              <a:rPr lang="ru-RU" sz="2400" dirty="0" err="1">
                <a:latin typeface="+mn-lt"/>
              </a:rPr>
              <a:t>Бурлюк</a:t>
            </a:r>
            <a:endParaRPr lang="ru-RU" sz="24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И. Северянин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4953000"/>
            <a:ext cx="89154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В первом манифесте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«Пощечина общественному вкусу» </a:t>
            </a:r>
            <a:r>
              <a:rPr lang="ru-RU" sz="2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прозвучал призыв: «Бросить Пушкина, Достоевского, Толстого и проч. и проч. с парохода современности». </a:t>
            </a:r>
          </a:p>
        </p:txBody>
      </p:sp>
      <p:pic>
        <p:nvPicPr>
          <p:cNvPr id="21508" name="Picture 4" descr="http://www.vmayakovsky.ru/wcmfiles/mayakov_pic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048000"/>
            <a:ext cx="6657975" cy="1600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blinds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5" name="Маяковский - Послушайте!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69620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Содержимое 5"/>
          <p:cNvSpPr>
            <a:spLocks noGrp="1"/>
          </p:cNvSpPr>
          <p:nvPr>
            <p:ph idx="1"/>
          </p:nvPr>
        </p:nvSpPr>
        <p:spPr>
          <a:xfrm>
            <a:off x="685800" y="2286000"/>
            <a:ext cx="8001000" cy="3840163"/>
          </a:xfrm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  <p:transition>
    <p:blinds dir="vert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" y="838200"/>
            <a:ext cx="838200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  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Имажинисты</a:t>
            </a:r>
            <a:r>
              <a:rPr lang="ru-RU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400" b="1" dirty="0">
                <a:latin typeface="+mn-lt"/>
              </a:rPr>
              <a:t>[от французского </a:t>
            </a:r>
            <a:r>
              <a:rPr lang="en-US" sz="2400" b="1" dirty="0">
                <a:latin typeface="+mn-lt"/>
              </a:rPr>
              <a:t>image — </a:t>
            </a:r>
            <a:r>
              <a:rPr lang="ru-RU" sz="2400" b="1" dirty="0">
                <a:latin typeface="+mn-lt"/>
              </a:rPr>
              <a:t>образ].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С. А. Есенин.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А. Б. </a:t>
            </a:r>
            <a:r>
              <a:rPr lang="ru-RU" sz="2400" dirty="0" err="1">
                <a:latin typeface="+mn-lt"/>
              </a:rPr>
              <a:t>Мариенгоф</a:t>
            </a:r>
            <a:r>
              <a:rPr lang="ru-RU" sz="2400" dirty="0">
                <a:latin typeface="+mn-lt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В. Г. </a:t>
            </a:r>
            <a:r>
              <a:rPr lang="ru-RU" sz="2400" dirty="0" err="1">
                <a:latin typeface="+mn-lt"/>
              </a:rPr>
              <a:t>Шершеневич</a:t>
            </a:r>
            <a:r>
              <a:rPr lang="ru-RU" sz="2400" dirty="0">
                <a:latin typeface="+mn-lt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47800" y="2971800"/>
            <a:ext cx="6934200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«Изба старуха челюстью порога</a:t>
            </a:r>
            <a:br>
              <a:rPr lang="ru-RU" sz="32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Жует пахучий мякиш тишины».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(С. Есенин).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«Черпаками строк не выкачать</a:t>
            </a:r>
            <a:br>
              <a:rPr lang="ru-RU" sz="32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Выгребную яму моей души».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(</a:t>
            </a:r>
            <a:r>
              <a:rPr lang="ru-RU" sz="32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Шершеневич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). </a:t>
            </a:r>
          </a:p>
        </p:txBody>
      </p:sp>
    </p:spTree>
  </p:cSld>
  <p:clrMapOvr>
    <a:masterClrMapping/>
  </p:clrMapOvr>
  <p:transition>
    <p:blinds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" y="4191000"/>
            <a:ext cx="83058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Мир искусства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ru-RU" sz="2400" dirty="0">
                <a:latin typeface="+mn-lt"/>
              </a:rPr>
              <a:t>— художественное объединение, сформировавшееся в России в конце </a:t>
            </a:r>
            <a:r>
              <a:rPr lang="ru-RU" sz="2400" dirty="0">
                <a:latin typeface="+mn-lt"/>
                <a:hlinkClick r:id="rId3" action="ppaction://hlinkfile" tooltip="1890"/>
              </a:rPr>
              <a:t>1890</a:t>
            </a:r>
            <a:r>
              <a:rPr lang="ru-RU" sz="2400" dirty="0">
                <a:latin typeface="+mn-lt"/>
              </a:rPr>
              <a:t>-х. Под тем же названием выходил </a:t>
            </a:r>
            <a:r>
              <a:rPr lang="ru-RU" sz="2400" dirty="0">
                <a:latin typeface="+mn-lt"/>
                <a:hlinkClick r:id="rId4" action="ppaction://hlinkfile" tooltip="Мир искусства (журнал)"/>
              </a:rPr>
              <a:t>журнал</a:t>
            </a:r>
            <a:r>
              <a:rPr lang="ru-RU" sz="2400" dirty="0">
                <a:latin typeface="+mn-lt"/>
              </a:rPr>
              <a:t>, издававшийся с </a:t>
            </a:r>
            <a:r>
              <a:rPr lang="ru-RU" sz="2400" dirty="0">
                <a:latin typeface="+mn-lt"/>
                <a:hlinkClick r:id="rId5" action="ppaction://hlinkfile" tooltip="1898"/>
              </a:rPr>
              <a:t>1898</a:t>
            </a:r>
            <a:r>
              <a:rPr lang="ru-RU" sz="2400" dirty="0">
                <a:latin typeface="+mn-lt"/>
              </a:rPr>
              <a:t> г. членами группы.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Основателями «Мира искусств» стали художник </a:t>
            </a:r>
            <a:r>
              <a:rPr lang="ru-RU" sz="2400" dirty="0">
                <a:latin typeface="+mn-lt"/>
                <a:hlinkClick r:id="rId6" action="ppaction://hlinkfile" tooltip="Бенуа, Александр Николаевич"/>
              </a:rPr>
              <a:t>А. Н. Бенуа</a:t>
            </a:r>
            <a:r>
              <a:rPr lang="ru-RU" sz="2400" dirty="0">
                <a:latin typeface="+mn-lt"/>
              </a:rPr>
              <a:t> и театральный деятель </a:t>
            </a:r>
            <a:r>
              <a:rPr lang="ru-RU" sz="2400" dirty="0">
                <a:latin typeface="+mn-lt"/>
                <a:hlinkClick r:id="rId7" action="ppaction://hlinkfile" tooltip="Дягилев, Сергей Павлович"/>
              </a:rPr>
              <a:t>С. П. Дягилев</a:t>
            </a:r>
            <a:r>
              <a:rPr lang="ru-RU" sz="2400" dirty="0">
                <a:latin typeface="+mn-lt"/>
              </a:rPr>
              <a:t>.</a:t>
            </a:r>
          </a:p>
        </p:txBody>
      </p:sp>
      <p:sp>
        <p:nvSpPr>
          <p:cNvPr id="32771" name="Прямоугольник 5"/>
          <p:cNvSpPr>
            <a:spLocks noChangeArrowheads="1"/>
          </p:cNvSpPr>
          <p:nvPr/>
        </p:nvSpPr>
        <p:spPr bwMode="auto">
          <a:xfrm>
            <a:off x="533400" y="457200"/>
            <a:ext cx="7772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/>
              <a:t>3. Живопись. Архитектура.</a:t>
            </a:r>
          </a:p>
        </p:txBody>
      </p:sp>
      <p:pic>
        <p:nvPicPr>
          <p:cNvPr id="19460" name="Picture 4" descr="http://upload.wikimedia.org/wikipedia/commons/thumb/3/39/Kustodiyev_world_of_the_art.JPG/250px-Kustodiyev_world_of_the_art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5000" y="1295400"/>
            <a:ext cx="5105400" cy="29611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blinds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(1770 – 1830).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5124" name="Picture 2" descr="C:\Users\Комп\Desktop\в л  пушки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3703638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Фотография">
            <a:hlinkClick r:id="rId3" tooltip="Фотография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1000"/>
            <a:ext cx="2195966" cy="381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7652" name="Picture 4" descr="Файл:Bakst Lightning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1066800"/>
            <a:ext cx="3863670" cy="3733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0" y="4419600"/>
            <a:ext cx="2138363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Л.Бакст</a:t>
            </a:r>
            <a:r>
              <a:rPr lang="ru-RU" sz="4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33797" name="TextBox 7"/>
          <p:cNvSpPr txBox="1">
            <a:spLocks noChangeArrowheads="1"/>
          </p:cNvSpPr>
          <p:nvPr/>
        </p:nvSpPr>
        <p:spPr bwMode="auto">
          <a:xfrm>
            <a:off x="2743200" y="609600"/>
            <a:ext cx="2906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/>
              <a:t>«Древний ужас».</a:t>
            </a:r>
          </a:p>
        </p:txBody>
      </p:sp>
      <p:pic>
        <p:nvPicPr>
          <p:cNvPr id="27658" name="Picture 10" descr="Файл:Léon Bakst 001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2743200"/>
            <a:ext cx="3015688" cy="4114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3799" name="Прямоугольник 10"/>
          <p:cNvSpPr>
            <a:spLocks noChangeArrowheads="1"/>
          </p:cNvSpPr>
          <p:nvPr/>
        </p:nvSpPr>
        <p:spPr bwMode="auto">
          <a:xfrm>
            <a:off x="6019800" y="838200"/>
            <a:ext cx="3124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/>
              <a:t>«Эскиз балетного костюма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/>
              <a:t>к балету Жар Птица».</a:t>
            </a:r>
          </a:p>
        </p:txBody>
      </p:sp>
    </p:spTree>
  </p:cSld>
  <p:clrMapOvr>
    <a:masterClrMapping/>
  </p:clrMapOvr>
  <p:transition>
    <p:blinds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artsait.ru/art/l/lansere/img/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666999"/>
            <a:ext cx="4724400" cy="32031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4819" name="Прямоугольник 4"/>
          <p:cNvSpPr>
            <a:spLocks noChangeArrowheads="1"/>
          </p:cNvSpPr>
          <p:nvPr/>
        </p:nvSpPr>
        <p:spPr bwMode="auto">
          <a:xfrm>
            <a:off x="4572000" y="5715000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Императрица Елизавета Петровна в Царском Селе.</a:t>
            </a:r>
          </a:p>
        </p:txBody>
      </p:sp>
      <p:pic>
        <p:nvPicPr>
          <p:cNvPr id="28678" name="Picture 6" descr="http://www.artsait.ru/art/l/lansere/img/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4442133" cy="3276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4821" name="Прямоугольник 8"/>
          <p:cNvSpPr>
            <a:spLocks noChangeArrowheads="1"/>
          </p:cNvSpPr>
          <p:nvPr/>
        </p:nvSpPr>
        <p:spPr bwMode="auto">
          <a:xfrm>
            <a:off x="457200" y="3429000"/>
            <a:ext cx="3421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Корабли времен Петра </a:t>
            </a:r>
            <a:r>
              <a:rPr lang="en-US" altLang="ru-RU" sz="2400"/>
              <a:t>I.</a:t>
            </a:r>
            <a:endParaRPr lang="ru-RU" altLang="ru-RU" sz="2400"/>
          </a:p>
        </p:txBody>
      </p:sp>
      <p:sp>
        <p:nvSpPr>
          <p:cNvPr id="10" name="Прямоугольник 9"/>
          <p:cNvSpPr/>
          <p:nvPr/>
        </p:nvSpPr>
        <p:spPr>
          <a:xfrm>
            <a:off x="4343400" y="838200"/>
            <a:ext cx="4572000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Лансере Евгений Евгеньевич.</a:t>
            </a:r>
            <a:r>
              <a:rPr lang="ru-RU" b="1" dirty="0">
                <a:latin typeface="+mn-lt"/>
              </a:rPr>
              <a:t/>
            </a:r>
            <a:br>
              <a:rPr lang="ru-RU" b="1" dirty="0">
                <a:latin typeface="+mn-lt"/>
              </a:rPr>
            </a:br>
            <a:endParaRPr lang="ru-RU" dirty="0">
              <a:latin typeface="+mn-lt"/>
            </a:endParaRPr>
          </a:p>
        </p:txBody>
      </p:sp>
    </p:spTree>
  </p:cSld>
  <p:clrMapOvr>
    <a:masterClrMapping/>
  </p:clrMapOvr>
  <p:transition>
    <p:blinds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5000" y="609600"/>
            <a:ext cx="588327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Бенуа Альберт Николаевич. </a:t>
            </a:r>
            <a:endParaRPr lang="ru-RU" sz="36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29698" name="Picture 2" descr="http://www.artsait.ru/art/b/benuaA/img/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4957929" cy="3352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5844" name="Прямоугольник 5"/>
          <p:cNvSpPr>
            <a:spLocks noChangeArrowheads="1"/>
          </p:cNvSpPr>
          <p:nvPr/>
        </p:nvSpPr>
        <p:spPr bwMode="auto">
          <a:xfrm>
            <a:off x="1219200" y="4648200"/>
            <a:ext cx="1600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/>
              <a:t>Роща.</a:t>
            </a:r>
            <a:r>
              <a:rPr lang="ru-RU" altLang="ru-RU" sz="1800">
                <a:solidFill>
                  <a:schemeClr val="bg1"/>
                </a:solidFill>
              </a:rPr>
              <a:t/>
            </a:r>
            <a:br>
              <a:rPr lang="ru-RU" altLang="ru-RU" sz="1800">
                <a:solidFill>
                  <a:schemeClr val="bg1"/>
                </a:solidFill>
              </a:rPr>
            </a:br>
            <a:endParaRPr lang="ru-RU" altLang="ru-RU" sz="1800">
              <a:solidFill>
                <a:schemeClr val="bg1"/>
              </a:solidFill>
            </a:endParaRPr>
          </a:p>
        </p:txBody>
      </p:sp>
      <p:pic>
        <p:nvPicPr>
          <p:cNvPr id="29700" name="Picture 4" descr="http://www.artsait.ru/art/b/benuaA/img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9025" y="3048000"/>
            <a:ext cx="4594975" cy="3429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blinds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artsait.ru/art/v/vrubel/img/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2995" y="0"/>
            <a:ext cx="5021005" cy="27507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6867" name="Прямоугольник 4"/>
          <p:cNvSpPr>
            <a:spLocks noChangeArrowheads="1"/>
          </p:cNvSpPr>
          <p:nvPr/>
        </p:nvSpPr>
        <p:spPr bwMode="auto">
          <a:xfrm>
            <a:off x="5867400" y="2971800"/>
            <a:ext cx="2424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/>
              <a:t>Демон сидящий.</a:t>
            </a:r>
          </a:p>
        </p:txBody>
      </p:sp>
      <p:pic>
        <p:nvPicPr>
          <p:cNvPr id="30724" name="Picture 4" descr="http://www.artsait.ru/art/v/vrubel/img/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895600"/>
            <a:ext cx="5496873" cy="3124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6869" name="Прямоугольник 6"/>
          <p:cNvSpPr>
            <a:spLocks noChangeArrowheads="1"/>
          </p:cNvSpPr>
          <p:nvPr/>
        </p:nvSpPr>
        <p:spPr bwMode="auto">
          <a:xfrm>
            <a:off x="2133600" y="6019800"/>
            <a:ext cx="1009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/>
              <a:t>Море.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9088" y="685800"/>
            <a:ext cx="3433762" cy="17541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Врубель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Михаил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Александрович.</a:t>
            </a:r>
            <a:endParaRPr lang="ru-RU" sz="36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blinds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685800"/>
            <a:ext cx="434657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«Бубновый валет» -</a:t>
            </a:r>
            <a:endParaRPr lang="ru-RU" sz="3600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37891" name="Прямоугольник 4"/>
          <p:cNvSpPr>
            <a:spLocks noChangeArrowheads="1"/>
          </p:cNvSpPr>
          <p:nvPr/>
        </p:nvSpPr>
        <p:spPr bwMode="auto">
          <a:xfrm>
            <a:off x="457200" y="3276600"/>
            <a:ext cx="8001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800" i="1"/>
              <a:t>Художники «Бубнового валета» отрицали традиции как </a:t>
            </a:r>
            <a:r>
              <a:rPr lang="ru-RU" altLang="ru-RU" sz="2800" i="1">
                <a:hlinkClick r:id="rId3" action="ppaction://hlinkfile" tooltip="Академизм"/>
              </a:rPr>
              <a:t>академизма</a:t>
            </a:r>
            <a:r>
              <a:rPr lang="ru-RU" altLang="ru-RU" sz="2800" i="1"/>
              <a:t>, так и </a:t>
            </a:r>
            <a:r>
              <a:rPr lang="ru-RU" altLang="ru-RU" sz="2800" i="1">
                <a:hlinkClick r:id="rId4" action="ppaction://hlinkfile" tooltip="Реализм (живопись)"/>
              </a:rPr>
              <a:t>реализма</a:t>
            </a:r>
            <a:r>
              <a:rPr lang="ru-RU" altLang="ru-RU" sz="2800" i="1"/>
              <a:t> </a:t>
            </a:r>
            <a:r>
              <a:rPr lang="ru-RU" altLang="ru-RU" sz="2800" i="1">
                <a:hlinkClick r:id="rId5" action="ppaction://hlinkfile" tooltip="XIX век"/>
              </a:rPr>
              <a:t>XIX века</a:t>
            </a:r>
            <a:r>
              <a:rPr lang="ru-RU" altLang="ru-RU" sz="2800" i="1"/>
              <a:t>. Для их творчества характерны живописно-пластические решения в стиле П.Сезанна,  а также возврат к приёмам русского </a:t>
            </a:r>
            <a:r>
              <a:rPr lang="ru-RU" altLang="ru-RU" sz="2800" i="1">
                <a:hlinkClick r:id="rId6" action="ppaction://hlinkfile" tooltip="Лубок"/>
              </a:rPr>
              <a:t>лубка</a:t>
            </a:r>
            <a:r>
              <a:rPr lang="ru-RU" altLang="ru-RU" sz="2800" i="1"/>
              <a:t> и </a:t>
            </a:r>
            <a:r>
              <a:rPr lang="ru-RU" altLang="ru-RU" sz="2800" i="1">
                <a:hlinkClick r:id="rId7" action="ppaction://hlinkfile" tooltip="Игрушка народная (страница отсутствует)"/>
              </a:rPr>
              <a:t>народной игрушки</a:t>
            </a:r>
            <a:r>
              <a:rPr lang="ru-RU" altLang="ru-RU" sz="2800" i="1"/>
              <a:t>. </a:t>
            </a:r>
          </a:p>
        </p:txBody>
      </p:sp>
      <p:sp>
        <p:nvSpPr>
          <p:cNvPr id="37892" name="Прямоугольник 5"/>
          <p:cNvSpPr>
            <a:spLocks noChangeArrowheads="1"/>
          </p:cNvSpPr>
          <p:nvPr/>
        </p:nvSpPr>
        <p:spPr bwMode="auto">
          <a:xfrm>
            <a:off x="228600" y="1295400"/>
            <a:ext cx="8610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800" b="1"/>
              <a:t>первоначально такое название получила выставка художников (декабрь </a:t>
            </a:r>
            <a:r>
              <a:rPr lang="ru-RU" altLang="ru-RU" sz="2800" b="1">
                <a:hlinkClick r:id="rId8" action="ppaction://hlinkfile" tooltip="1910"/>
              </a:rPr>
              <a:t>1910</a:t>
            </a:r>
            <a:r>
              <a:rPr lang="ru-RU" altLang="ru-RU" sz="2800" b="1"/>
              <a:t> — январь </a:t>
            </a:r>
            <a:r>
              <a:rPr lang="ru-RU" altLang="ru-RU" sz="2800" b="1">
                <a:hlinkClick r:id="rId9" action="ppaction://hlinkfile" tooltip="1911"/>
              </a:rPr>
              <a:t>1911</a:t>
            </a:r>
            <a:r>
              <a:rPr lang="ru-RU" altLang="ru-RU" sz="2800" b="1"/>
              <a:t>), впоследствии вошедших в одноимённое творческое объединение.</a:t>
            </a:r>
          </a:p>
        </p:txBody>
      </p:sp>
    </p:spTree>
  </p:cSld>
  <p:clrMapOvr>
    <a:masterClrMapping/>
  </p:clrMapOvr>
  <p:transition>
    <p:blinds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" y="609600"/>
            <a:ext cx="6551613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Кончаловский</a:t>
            </a:r>
            <a:r>
              <a:rPr lang="ru-RU" sz="36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Петр Петрович.</a:t>
            </a:r>
            <a:endParaRPr lang="ru-RU" sz="3600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31746" name="Picture 2" descr="http://www.artsait.ru/art/k/konchalovsky/img/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99" y="1219200"/>
            <a:ext cx="3178955" cy="4038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8916" name="Прямоугольник 5"/>
          <p:cNvSpPr>
            <a:spLocks noChangeArrowheads="1"/>
          </p:cNvSpPr>
          <p:nvPr/>
        </p:nvSpPr>
        <p:spPr bwMode="auto">
          <a:xfrm>
            <a:off x="838200" y="5334000"/>
            <a:ext cx="2009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/>
              <a:t>Сухие краски.</a:t>
            </a:r>
            <a:endParaRPr lang="ru-RU" altLang="ru-RU" sz="2400" i="1"/>
          </a:p>
        </p:txBody>
      </p:sp>
      <p:pic>
        <p:nvPicPr>
          <p:cNvPr id="31748" name="Picture 4" descr="http://www.artsait.ru/art/k/konchalovsky/img/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219200"/>
            <a:ext cx="5129784" cy="3886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8918" name="Прямоугольник 7"/>
          <p:cNvSpPr>
            <a:spLocks noChangeArrowheads="1"/>
          </p:cNvSpPr>
          <p:nvPr/>
        </p:nvSpPr>
        <p:spPr bwMode="auto">
          <a:xfrm>
            <a:off x="5638800" y="5334000"/>
            <a:ext cx="1392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/>
              <a:t>Сирень.</a:t>
            </a:r>
            <a:endParaRPr lang="ru-RU" altLang="ru-RU" sz="2800" i="1"/>
          </a:p>
        </p:txBody>
      </p:sp>
    </p:spTree>
  </p:cSld>
  <p:clrMapOvr>
    <a:masterClrMapping/>
  </p:clrMapOvr>
  <p:transition>
    <p:blinds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:\ftg63uf7p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391318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4" descr="F:\pics.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8" y="838200"/>
            <a:ext cx="4338637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40963" name="Picture 2" descr="F:\1355594095-1204631-www.nevsepic.com.u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4572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3" descr="F:\2e32ae9dfa79243361c13e9b8224dd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47800"/>
            <a:ext cx="3411538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:\000367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609600"/>
            <a:ext cx="5002213" cy="2820988"/>
          </a:xfrm>
          <a:noFill/>
        </p:spPr>
      </p:pic>
      <p:pic>
        <p:nvPicPr>
          <p:cNvPr id="41987" name="Picture 3" descr="F:\1355594307-1199156-www.nevsepic.com.u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05200"/>
            <a:ext cx="4419600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43011" name="Picture 2" descr="F:\1924-Венеция.-Дом-Тинторетто.705-X-855-КМРИ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914400"/>
            <a:ext cx="4211638" cy="3355975"/>
          </a:xfrm>
          <a:noFill/>
        </p:spPr>
      </p:pic>
      <p:pic>
        <p:nvPicPr>
          <p:cNvPr id="43012" name="Picture 3" descr="F:\1400645888_agav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47913"/>
            <a:ext cx="4476750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(1795 – 1829).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6148" name="Picture 2" descr="C:\Users\Комп\Desktop\грибоедо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1600"/>
            <a:ext cx="3992563" cy="5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44035" name="Picture 2" descr="F:\45076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8575" y="1600200"/>
            <a:ext cx="4006850" cy="4525963"/>
          </a:xfrm>
          <a:noFill/>
        </p:spPr>
      </p:pic>
    </p:spTree>
  </p:cSld>
  <p:clrMapOvr>
    <a:masterClrMapping/>
  </p:clrMapOvr>
  <p:transition>
    <p:blinds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Прямоугольник 3"/>
          <p:cNvSpPr>
            <a:spLocks noChangeArrowheads="1"/>
          </p:cNvSpPr>
          <p:nvPr/>
        </p:nvSpPr>
        <p:spPr bwMode="auto">
          <a:xfrm>
            <a:off x="457200" y="5257800"/>
            <a:ext cx="3030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/>
              <a:t>Женщина с гитарой.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76600" y="838200"/>
            <a:ext cx="287655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А. </a:t>
            </a:r>
            <a:r>
              <a:rPr lang="ru-RU" sz="3600" b="1" i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Лентулов</a:t>
            </a:r>
            <a:r>
              <a:rPr lang="ru-RU" sz="36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.</a:t>
            </a:r>
          </a:p>
        </p:txBody>
      </p:sp>
      <p:pic>
        <p:nvPicPr>
          <p:cNvPr id="33796" name="Picture 4" descr="Файл:Lentulov Woman Guita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0"/>
            <a:ext cx="3565552" cy="3581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3798" name="Picture 6" descr="http://www.artsait.ru/art/l/lentulov/img/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0690" y="1524000"/>
            <a:ext cx="4883310" cy="3657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5062" name="Прямоугольник 8"/>
          <p:cNvSpPr>
            <a:spLocks noChangeArrowheads="1"/>
          </p:cNvSpPr>
          <p:nvPr/>
        </p:nvSpPr>
        <p:spPr bwMode="auto">
          <a:xfrm>
            <a:off x="5562600" y="5257800"/>
            <a:ext cx="2419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/>
              <a:t>Сельский домик.</a:t>
            </a:r>
            <a:endParaRPr lang="ru-RU" altLang="ru-RU" sz="2400" i="1"/>
          </a:p>
        </p:txBody>
      </p:sp>
    </p:spTree>
  </p:cSld>
  <p:clrMapOvr>
    <a:masterClrMapping/>
  </p:clrMapOvr>
  <p:transition>
    <p:blinds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608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46084" name="Picture 2" descr="C:\Users\Комп\Desktop\малевич автопортре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9600"/>
            <a:ext cx="57435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710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47108" name="Picture 2" descr="C:\Users\Комп\Desktop\малевич фот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20813"/>
            <a:ext cx="4243388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813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48132" name="Picture 2" descr="C:\Users\Комп\Desktop\чёрный квадра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762000"/>
            <a:ext cx="7629525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915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49156" name="Picture 2" descr="C:\Users\Комп\Desktop\на жатв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9600"/>
            <a:ext cx="5715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5017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50180" name="Picture 2" descr="C:\Users\Комп\Desktop\точильши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609600"/>
            <a:ext cx="6075363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5120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51204" name="Picture 2" descr="C:\Users\Комп\Desktop\малевич скачет красная конниц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85725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АЛЕКСЕЙ ВИКТОРОВИЧ ЩУСЕВ. Здание Казанского вокзала в Москве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3657601" cy="23731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2227" name="Прямоугольник 4"/>
          <p:cNvSpPr>
            <a:spLocks noChangeArrowheads="1"/>
          </p:cNvSpPr>
          <p:nvPr/>
        </p:nvSpPr>
        <p:spPr bwMode="auto">
          <a:xfrm>
            <a:off x="0" y="2438400"/>
            <a:ext cx="43037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Щусев А.В.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Здание Казанского вокзала в Москве.</a:t>
            </a:r>
          </a:p>
        </p:txBody>
      </p:sp>
      <p:pic>
        <p:nvPicPr>
          <p:cNvPr id="1030" name="Picture 6" descr="Файл:Shehtel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66574" y="4191000"/>
            <a:ext cx="3977426" cy="24709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2229" name="Прямоугольник 7"/>
          <p:cNvSpPr>
            <a:spLocks noChangeArrowheads="1"/>
          </p:cNvSpPr>
          <p:nvPr/>
        </p:nvSpPr>
        <p:spPr bwMode="auto">
          <a:xfrm>
            <a:off x="5827713" y="3505200"/>
            <a:ext cx="3344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Шехтель Ф.О.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Особняк З. Г. Морозовой (1898.)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14800" y="609600"/>
            <a:ext cx="5029200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Начало XX века характеризуется творческим оживлением в архитектуре, появляются различные течения, активизируется творческая борьба между ними. В противовес безжизненному академическому </a:t>
            </a:r>
            <a:r>
              <a:rPr lang="ru-RU" sz="2000" b="1" u="sng" dirty="0">
                <a:solidFill>
                  <a:srgbClr val="0070C0"/>
                </a:solidFill>
                <a:latin typeface="+mn-lt"/>
              </a:rPr>
              <a:t>псевдорусскому эклектизму</a:t>
            </a:r>
            <a:r>
              <a:rPr lang="ru-RU" sz="2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возникла живая струя </a:t>
            </a:r>
            <a:r>
              <a:rPr lang="ru-RU" sz="2000" b="1" u="sng" dirty="0">
                <a:solidFill>
                  <a:srgbClr val="0070C0"/>
                </a:solidFill>
                <a:latin typeface="+mn-lt"/>
              </a:rPr>
              <a:t>романтизма</a:t>
            </a:r>
            <a:r>
              <a:rPr lang="ru-RU" sz="2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XX века.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8600" y="3276600"/>
            <a:ext cx="4572000" cy="31702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В начале XX века в русскую архитектуру проникает с Запада влияние стиля</a:t>
            </a:r>
            <a:r>
              <a:rPr lang="ru-RU" sz="2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000" b="1" u="sng" dirty="0">
                <a:solidFill>
                  <a:srgbClr val="0070C0"/>
                </a:solidFill>
                <a:latin typeface="+mn-lt"/>
              </a:rPr>
              <a:t>модерн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(графичность, декоративность, погоня за асимметрией). В своем чистом виде этот стиль выражает новаторские тенденции западной архитектуры, вызванные появлением новых материалов, новой техники железобетона.</a:t>
            </a:r>
          </a:p>
        </p:txBody>
      </p:sp>
      <p:sp>
        <p:nvSpPr>
          <p:cNvPr id="52232" name="TextBox 10"/>
          <p:cNvSpPr txBox="1">
            <a:spLocks noChangeArrowheads="1"/>
          </p:cNvSpPr>
          <p:nvPr/>
        </p:nvSpPr>
        <p:spPr bwMode="auto">
          <a:xfrm>
            <a:off x="4495800" y="0"/>
            <a:ext cx="2849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i="1" u="sng">
                <a:solidFill>
                  <a:schemeClr val="bg1"/>
                </a:solidFill>
              </a:rPr>
              <a:t>Архитектура.</a:t>
            </a:r>
          </a:p>
        </p:txBody>
      </p:sp>
    </p:spTree>
  </p:cSld>
  <p:clrMapOvr>
    <a:masterClrMapping/>
  </p:clrMapOvr>
  <p:transition>
    <p:blinds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Прямоугольник 3"/>
          <p:cNvSpPr>
            <a:spLocks noChangeArrowheads="1"/>
          </p:cNvSpPr>
          <p:nvPr/>
        </p:nvSpPr>
        <p:spPr bwMode="auto">
          <a:xfrm>
            <a:off x="0" y="457200"/>
            <a:ext cx="8991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Первые киносъемки и киносеансы в России прошли уже в 1896 г. Кино развивается первые годы как документальное и постановочное, с игровыми моментами - от видовых сюжетов, феерий до примитивных комедий.</a:t>
            </a:r>
          </a:p>
        </p:txBody>
      </p:sp>
      <p:sp>
        <p:nvSpPr>
          <p:cNvPr id="53251" name="Прямоугольник 4"/>
          <p:cNvSpPr>
            <a:spLocks noChangeArrowheads="1"/>
          </p:cNvSpPr>
          <p:nvPr/>
        </p:nvSpPr>
        <p:spPr bwMode="auto">
          <a:xfrm>
            <a:off x="0" y="4641850"/>
            <a:ext cx="91440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Первые российские художественные ленты представляли собой экранизации фрагментов классических произведений русской литературы («Песнь про купца Калашникова», «Бахчисарайский фонтан»), народных песен («Ухарь-купец») или иллюстрировали эпизоды из отечественной истории («Смерть Иоанна Грозного»).</a:t>
            </a:r>
            <a:r>
              <a:rPr lang="ru-RU" altLang="ru-RU" sz="1800"/>
              <a:t/>
            </a:r>
            <a:br>
              <a:rPr lang="ru-RU" altLang="ru-RU" sz="1800"/>
            </a:br>
            <a:endParaRPr lang="ru-RU" altLang="ru-RU" sz="1800"/>
          </a:p>
        </p:txBody>
      </p:sp>
      <p:pic>
        <p:nvPicPr>
          <p:cNvPr id="2050" name="Picture 2" descr="http://www.ljplus.ru/img/a/n/antimil/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057400"/>
            <a:ext cx="4114799" cy="26405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http://www.pretich.narod.ru/Iskusstvo/Teatr-kino/image/17-sov_cine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057400"/>
            <a:ext cx="3755719" cy="2667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3254" name="Прямоугольник 7"/>
          <p:cNvSpPr>
            <a:spLocks noChangeArrowheads="1"/>
          </p:cNvSpPr>
          <p:nvPr/>
        </p:nvSpPr>
        <p:spPr bwMode="auto">
          <a:xfrm>
            <a:off x="2514600" y="-152400"/>
            <a:ext cx="39401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400" b="1">
                <a:solidFill>
                  <a:schemeClr val="bg1"/>
                </a:solidFill>
              </a:rPr>
              <a:t>Киноискусство.</a:t>
            </a:r>
            <a:endParaRPr lang="ru-RU" altLang="ru-RU" sz="4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blinds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(1780 – 1844).</a:t>
            </a: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7172" name="Picture 2" descr="C:\Users\Комп\Desktop\баратынски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1371600"/>
            <a:ext cx="425132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Прямоугольник 4"/>
          <p:cNvSpPr>
            <a:spLocks noChangeArrowheads="1"/>
          </p:cNvSpPr>
          <p:nvPr/>
        </p:nvSpPr>
        <p:spPr bwMode="auto">
          <a:xfrm>
            <a:off x="0" y="3581400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hlinkClick r:id="rId3" action="ppaction://hlinkfile" tooltip="Антон Павлович Чехов"/>
              </a:rPr>
              <a:t>Антон Павлович Чехов</a:t>
            </a:r>
            <a:r>
              <a:rPr lang="ru-RU" altLang="ru-RU" sz="2400" b="1"/>
              <a:t> читает </a:t>
            </a:r>
            <a:r>
              <a:rPr lang="ru-RU" altLang="ru-RU" sz="2400" b="1">
                <a:hlinkClick r:id="rId4" action="ppaction://hlinkfile" tooltip="Чайка (пьеса)"/>
              </a:rPr>
              <a:t>«Чайку»</a:t>
            </a:r>
            <a:r>
              <a:rPr lang="ru-RU" altLang="ru-RU" sz="2400" b="1"/>
              <a:t> артистам театра. 1899 г.</a:t>
            </a:r>
          </a:p>
        </p:txBody>
      </p:sp>
      <p:pic>
        <p:nvPicPr>
          <p:cNvPr id="36868" name="Picture 4" descr="Файл:Чехов А.П. читает Чайку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609600"/>
            <a:ext cx="4445000" cy="2971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6870" name="Picture 6" descr="http://upload.wikimedia.org/wikipedia/ru/thumb/c/c1/%D0%97%D0%B4%D0%B0%D0%BD%D0%B8%D0%B5_%D0%9C%D0%BE%D1%81%D0%BA%D0%BE%D0%B2%D1%81%D0%BA%D0%BE%D0%B3%D0%BE_%D1%85%D1%83%D0%B4%D0%BE%D0%B6%D0%B5%D1%81%D1%82%D0%B2%D0%B5%D0%BD%D0%BD%D0%BE%D0%B3%D0%BE_%D1%82%D0%B5%D0%B0%D1%82%D1%80%D0%B0_%D0%B2_%D0%9A%D0%B0%D0%BC%D0%B5%D1%80%D0%B3%D0%B5%D1%80%D1%81%D0%BA%D0%BE%D0%BC_%D0%BF%D0%B5%D1%80%D0%B5%D1%83%D0%BB%D0%BA%D0%B5.jpg/300px-%D0%97%D0%B4%D0%B0%D0%BD%D0%B8%D0%B5_%D0%9C%D0%BE%D1%81%D0%BA%D0%BE%D0%B2%D1%81%D0%BA%D0%BE%D0%B3%D0%BE_%D1%85%D1%83%D0%B4%D0%BE%D0%B6%D0%B5%D1%81%D1%82%D0%B2%D0%B5%D0%BD%D0%BD%D0%BE%D0%B3%D0%BE_%D1%82%D0%B5%D0%B0%D1%82%D1%80%D0%B0_%D0%B2_%D0%9A%D0%B0%D0%BC%D0%B5%D1%80%D0%B3%D0%B5%D1%80%D1%81%D0%BA%D0%BE%D0%BC_%D0%BF%D0%B5%D1%80%D0%B5%D1%83%D0%BB%D0%BA%D0%B5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6800" y="2743200"/>
            <a:ext cx="3905727" cy="2590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4277" name="Прямоугольник 7"/>
          <p:cNvSpPr>
            <a:spLocks noChangeArrowheads="1"/>
          </p:cNvSpPr>
          <p:nvPr/>
        </p:nvSpPr>
        <p:spPr bwMode="auto">
          <a:xfrm>
            <a:off x="4572000" y="5287963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Здание Московского Художественного театра в </a:t>
            </a:r>
            <a:r>
              <a:rPr lang="ru-RU" altLang="ru-RU" sz="2400" b="1">
                <a:hlinkClick r:id="rId9" action="ppaction://hlinkfile" tooltip="Камергерский переулок"/>
              </a:rPr>
              <a:t>Камергерском переулке</a:t>
            </a:r>
            <a:r>
              <a:rPr lang="ru-RU" altLang="ru-RU" sz="2400" b="1"/>
              <a:t>, 1900 г.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24600" y="838200"/>
            <a:ext cx="1749425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Театр</a:t>
            </a:r>
          </a:p>
        </p:txBody>
      </p:sp>
    </p:spTree>
  </p:cSld>
  <p:clrMapOvr>
    <a:masterClrMapping/>
  </p:clrMapOvr>
  <p:transition>
    <p:blinds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Прямоугольник 4"/>
          <p:cNvSpPr>
            <a:spLocks noChangeArrowheads="1"/>
          </p:cNvSpPr>
          <p:nvPr/>
        </p:nvSpPr>
        <p:spPr bwMode="auto">
          <a:xfrm>
            <a:off x="1371600" y="4343400"/>
            <a:ext cx="2935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/>
              <a:t>К.С. Станиславский.</a:t>
            </a:r>
            <a:endParaRPr lang="ru-RU" altLang="ru-RU" sz="2400" b="1"/>
          </a:p>
        </p:txBody>
      </p:sp>
      <p:pic>
        <p:nvPicPr>
          <p:cNvPr id="1028" name="Picture 4" descr="http://www.volkovteatr.ru/images/history/big/Volkov-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981200"/>
            <a:ext cx="2704011" cy="32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5300" name="Прямоугольник 8"/>
          <p:cNvSpPr>
            <a:spLocks noChangeArrowheads="1"/>
          </p:cNvSpPr>
          <p:nvPr/>
        </p:nvSpPr>
        <p:spPr bwMode="auto">
          <a:xfrm>
            <a:off x="4572000" y="5334000"/>
            <a:ext cx="3200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/>
              <a:t>А.Чудинова</a:t>
            </a:r>
            <a:br>
              <a:rPr lang="ru-RU" altLang="ru-RU" sz="2400" b="1" i="1"/>
            </a:br>
            <a:r>
              <a:rPr lang="ru-RU" altLang="ru-RU" sz="2400" b="1" i="1"/>
              <a:t>в роли Екатерины I.</a:t>
            </a:r>
            <a:endParaRPr lang="ru-RU" altLang="ru-RU" sz="2400" b="1"/>
          </a:p>
        </p:txBody>
      </p:sp>
      <p:pic>
        <p:nvPicPr>
          <p:cNvPr id="1030" name="Picture 6" descr="http://www.volkovteatr.ru/images/history/big/Volkov-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762000"/>
            <a:ext cx="2785187" cy="3429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blinds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upload.wikimedia.org/wikipedia/commons/thumb/5/55/Sergej_Diaghilev_%281872-1929%29_ritratto_da_Valentin_Aleksandrovich_Serov.jpg/250px-Sergej_Diaghilev_%281872-1929%29_ritratto_da_Valentin_Aleksandrovich_Serov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667000"/>
            <a:ext cx="2667000" cy="31363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6323" name="Прямоугольник 4"/>
          <p:cNvSpPr>
            <a:spLocks noChangeArrowheads="1"/>
          </p:cNvSpPr>
          <p:nvPr/>
        </p:nvSpPr>
        <p:spPr bwMode="auto">
          <a:xfrm>
            <a:off x="228600" y="5791200"/>
            <a:ext cx="3076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Портрет Дягилева работы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 </a:t>
            </a:r>
            <a:r>
              <a:rPr lang="ru-RU" altLang="ru-RU" sz="2000" b="1">
                <a:hlinkClick r:id="rId5" action="ppaction://hlinkfile" tooltip="Серов, Валентин Александрович"/>
              </a:rPr>
              <a:t>Валентина Серова</a:t>
            </a:r>
            <a:r>
              <a:rPr lang="ru-RU" altLang="ru-RU" sz="2000" b="1"/>
              <a:t>. </a:t>
            </a:r>
          </a:p>
        </p:txBody>
      </p:sp>
      <p:pic>
        <p:nvPicPr>
          <p:cNvPr id="37892" name="Picture 4" descr="Портрет">
            <a:hlinkClick r:id="rId6" tooltip="Портрет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2667000"/>
            <a:ext cx="2814594" cy="3124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6325" name="Прямоугольник 6"/>
          <p:cNvSpPr>
            <a:spLocks noChangeArrowheads="1"/>
          </p:cNvSpPr>
          <p:nvPr/>
        </p:nvSpPr>
        <p:spPr bwMode="auto">
          <a:xfrm>
            <a:off x="5867400" y="5715000"/>
            <a:ext cx="3276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Матильда Адамовна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Кшесинская.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533400"/>
            <a:ext cx="9144000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К началу XX в. </a:t>
            </a:r>
            <a:r>
              <a:rPr lang="ru-RU" sz="4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русский балет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ru-RU" sz="2400" dirty="0">
                <a:latin typeface="+mn-lt"/>
              </a:rPr>
              <a:t>занял ведущие позиции в мировом хореографическом искусстве. Русская школа балета опиралась на академические традиции конца XIX в., на ставшие классикой сценические постановки выдающегося балетмейстера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+mn-lt"/>
              </a:rPr>
              <a:t>М. И. Петипа</a:t>
            </a:r>
            <a:r>
              <a:rPr lang="ru-RU" sz="2400" dirty="0">
                <a:latin typeface="+mn-lt"/>
              </a:rPr>
              <a:t>. </a:t>
            </a:r>
          </a:p>
        </p:txBody>
      </p:sp>
    </p:spTree>
  </p:cSld>
  <p:clrMapOvr>
    <a:masterClrMapping/>
  </p:clrMapOvr>
  <p:transition>
    <p:blinds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melody.ru/styles/klassika/ganre/html/pic/montage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895600"/>
            <a:ext cx="2435118" cy="3505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7347" name="Прямоугольник 4"/>
          <p:cNvSpPr>
            <a:spLocks noChangeArrowheads="1"/>
          </p:cNvSpPr>
          <p:nvPr/>
        </p:nvSpPr>
        <p:spPr bwMode="auto">
          <a:xfrm>
            <a:off x="220663" y="5334000"/>
            <a:ext cx="19748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И. Стравинский.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 (1882-1971)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"Петрушка».</a:t>
            </a:r>
          </a:p>
        </p:txBody>
      </p:sp>
      <p:pic>
        <p:nvPicPr>
          <p:cNvPr id="38914" name="Picture 2" descr="http://upload.wikimedia.org/wikipedia/commons/thumb/8/85/AP_Cygne.jpg/180px-AP_Cygn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2895600"/>
            <a:ext cx="2533879" cy="3505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7349" name="Прямоугольник 6"/>
          <p:cNvSpPr>
            <a:spLocks noChangeArrowheads="1"/>
          </p:cNvSpPr>
          <p:nvPr/>
        </p:nvSpPr>
        <p:spPr bwMode="auto">
          <a:xfrm>
            <a:off x="7434263" y="5410200"/>
            <a:ext cx="1778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А.Павлова.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«Умирающий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Лебедь».</a:t>
            </a:r>
          </a:p>
        </p:txBody>
      </p:sp>
      <p:sp>
        <p:nvSpPr>
          <p:cNvPr id="57350" name="Прямоугольник 7"/>
          <p:cNvSpPr>
            <a:spLocks noChangeArrowheads="1"/>
          </p:cNvSpPr>
          <p:nvPr/>
        </p:nvSpPr>
        <p:spPr bwMode="auto">
          <a:xfrm>
            <a:off x="304800" y="609600"/>
            <a:ext cx="8458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В то же время русский балет не избежал и новых веяний. Молодые постановщики </a:t>
            </a:r>
            <a:r>
              <a:rPr lang="ru-RU" altLang="ru-RU" sz="2400" i="1">
                <a:solidFill>
                  <a:srgbClr val="0070C0"/>
                </a:solidFill>
              </a:rPr>
              <a:t>А. А. Горский </a:t>
            </a:r>
            <a:r>
              <a:rPr lang="ru-RU" altLang="ru-RU" sz="2400"/>
              <a:t>и </a:t>
            </a:r>
            <a:r>
              <a:rPr lang="ru-RU" altLang="ru-RU" sz="2400" i="1">
                <a:solidFill>
                  <a:srgbClr val="0070C0"/>
                </a:solidFill>
              </a:rPr>
              <a:t>М. И. Фокин </a:t>
            </a:r>
            <a:r>
              <a:rPr lang="ru-RU" altLang="ru-RU" sz="2400"/>
              <a:t>в противовес эстетике академизма выдвинули принцип живописности, в соответствии с которым полноправными авторами спектакля становились не только балетмейстер и композитор, но и художник.</a:t>
            </a:r>
          </a:p>
        </p:txBody>
      </p:sp>
    </p:spTree>
  </p:cSld>
  <p:clrMapOvr>
    <a:masterClrMapping/>
  </p:clrMapOvr>
  <p:transition>
    <p:blinds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583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58372" name="Picture 2" descr="C:\Users\Комп\Desktop\анна павлов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3400"/>
            <a:ext cx="4714875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593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59396" name="Picture 2" descr="C:\Users\Комп\Desktop\павлова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3400"/>
            <a:ext cx="3800475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604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60420" name="Picture 2" descr="C:\Users\Комп\Desktop\павлова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533400"/>
            <a:ext cx="8124825" cy="601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614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61444" name="Picture 2" descr="C:\Users\Комп\Desktop\павлова 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38" y="609600"/>
            <a:ext cx="4581525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6246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62468" name="Picture 2" descr="C:\Users\Комп\Desktop\павлова 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651750" cy="601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6" name="Танцует Анна Павлова.avi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62000"/>
            <a:ext cx="8999538" cy="5062538"/>
          </a:xfrm>
        </p:spPr>
      </p:pic>
    </p:spTree>
  </p:cSld>
  <p:clrMapOvr>
    <a:masterClrMapping/>
  </p:clrMapOvr>
  <p:transition>
    <p:blinds dir="vert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5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(1860 – 1904).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8196" name="Picture 2" descr="C:\Users\Комп\Desktop\чехов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1371600"/>
            <a:ext cx="360045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6" name="Anna Pavlova - The Dying Swan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838200"/>
            <a:ext cx="7239000" cy="5429250"/>
          </a:xfrm>
        </p:spPr>
      </p:pic>
    </p:spTree>
  </p:cSld>
  <p:clrMapOvr>
    <a:masterClrMapping/>
  </p:clrMapOvr>
  <p:transition>
    <p:blinds dir="vert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8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i="1" u="sng" smtClean="0"/>
              <a:t>Проверим?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Что объединяет эти ряды?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и проанализируем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1. </a:t>
            </a:r>
            <a:r>
              <a:rPr lang="ru-RU" sz="2800" dirty="0" smtClean="0"/>
              <a:t>З. Гиппиус, В. Брюсов, К. Бальмонт, А. Блок.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2. </a:t>
            </a:r>
            <a:r>
              <a:rPr lang="ru-RU" sz="2800" dirty="0" smtClean="0"/>
              <a:t>А. Горский, А. Павлова, М. Кшесинская.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3. </a:t>
            </a:r>
            <a:r>
              <a:rPr lang="ru-RU" sz="2800" dirty="0" smtClean="0"/>
              <a:t>Щусев А., </a:t>
            </a:r>
            <a:r>
              <a:rPr lang="ru-RU" sz="2800" dirty="0" err="1" smtClean="0"/>
              <a:t>Шехтель</a:t>
            </a:r>
            <a:r>
              <a:rPr lang="ru-RU" sz="2800" dirty="0" smtClean="0"/>
              <a:t> Ф., Н. Лазарев.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blinds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i="1" u="sng" smtClean="0"/>
              <a:t>Проверим?</a:t>
            </a:r>
            <a:endParaRPr lang="ru-RU" alt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1. Назовите основные литературные течения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серебряного века.</a:t>
            </a:r>
          </a:p>
          <a:p>
            <a:pPr algn="ctr" eaLnBrk="1" hangingPunct="1">
              <a:buFont typeface="Arial" charset="0"/>
              <a:buNone/>
              <a:defRPr/>
            </a:pPr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 eaLnBrk="1" hangingPunct="1">
              <a:buFont typeface="Arial" charset="0"/>
              <a:buNone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2. Перечислите творческие сообщества, объединившие художников рубежа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XIX-XX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века.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>
    <p:blinds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i="1" u="sng" smtClean="0"/>
              <a:t>Проверим?</a:t>
            </a:r>
            <a:endParaRPr lang="ru-RU" alt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 чем связано название истории русской культуры конца XIX - начала XX в.  -серебряный век?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blinds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(1870 – 1953).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9220" name="Picture 2" descr="C:\Users\Комп\Desktop\буни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3557588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(1870 - 1938).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0244" name="Picture 2" descr="C:\Users\Комп\Desktop\купри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38250"/>
            <a:ext cx="4268788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(1895 – 1925).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1268" name="Picture 2" descr="C:\Users\Комп\Desktop\есени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1295400"/>
            <a:ext cx="3852863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9">
  <a:themeElements>
    <a:clrScheme name="Другая 34">
      <a:dk1>
        <a:srgbClr val="8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Тема19</Template>
  <TotalTime>637</TotalTime>
  <Words>1059</Words>
  <Application>Microsoft Office PowerPoint</Application>
  <PresentationFormat>Экран (4:3)</PresentationFormat>
  <Paragraphs>170</Paragraphs>
  <Slides>63</Slides>
  <Notes>1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67" baseType="lpstr">
      <vt:lpstr>Arial</vt:lpstr>
      <vt:lpstr>Calibri</vt:lpstr>
      <vt:lpstr>Algerian</vt:lpstr>
      <vt:lpstr>Тема19</vt:lpstr>
      <vt:lpstr>Культура России  в конце XIX – начале XX века.</vt:lpstr>
      <vt:lpstr>Задание Назовите имена великих русских поэтов и писателей.</vt:lpstr>
      <vt:lpstr>(1770 – 1830).</vt:lpstr>
      <vt:lpstr>(1795 – 1829).</vt:lpstr>
      <vt:lpstr>(1780 – 1844).</vt:lpstr>
      <vt:lpstr>(1860 – 1904).</vt:lpstr>
      <vt:lpstr>(1870 – 1953).</vt:lpstr>
      <vt:lpstr>(1870 - 1938).</vt:lpstr>
      <vt:lpstr>(1895 – 1925).</vt:lpstr>
      <vt:lpstr>(1890 – 1960).</vt:lpstr>
      <vt:lpstr>(1895 – 1958).</vt:lpstr>
      <vt:lpstr>(1905 – 1984).</vt:lpstr>
      <vt:lpstr>(1910 – 1971).</vt:lpstr>
      <vt:lpstr>(1915 – 1979).</vt:lpstr>
      <vt:lpstr>План работы</vt:lpstr>
      <vt:lpstr>1. Духовное состояние общества.</vt:lpstr>
      <vt:lpstr>Презентация PowerPoint</vt:lpstr>
      <vt:lpstr>Особенности: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Проверим?</vt:lpstr>
      <vt:lpstr>Проверим?</vt:lpstr>
      <vt:lpstr>Проверим?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России  в конце XIX – начале XX века</dc:title>
  <dc:creator>Ирина</dc:creator>
  <cp:lastModifiedBy>Тонких Андрей</cp:lastModifiedBy>
  <cp:revision>77</cp:revision>
  <dcterms:modified xsi:type="dcterms:W3CDTF">2019-01-22T08:40:33Z</dcterms:modified>
</cp:coreProperties>
</file>