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58" r:id="rId6"/>
    <p:sldId id="260" r:id="rId7"/>
    <p:sldId id="261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85" autoAdjust="0"/>
  </p:normalViewPr>
  <p:slideViewPr>
    <p:cSldViewPr>
      <p:cViewPr varScale="1">
        <p:scale>
          <a:sx n="82" d="100"/>
          <a:sy n="82" d="100"/>
        </p:scale>
        <p:origin x="1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8E0B8-3DCE-4DC7-9A14-E11F1AAC7FF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8E0B8-3DCE-4DC7-9A14-E11F1AAC7FF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8E0B8-3DCE-4DC7-9A14-E11F1AAC7FF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8E0B8-3DCE-4DC7-9A14-E11F1AAC7FF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8E0B8-3DCE-4DC7-9A14-E11F1AAC7FF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8E0B8-3DCE-4DC7-9A14-E11F1AAC7FF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8E0B8-3DCE-4DC7-9A14-E11F1AAC7FF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8E0B8-3DCE-4DC7-9A14-E11F1AAC7FF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8E0B8-3DCE-4DC7-9A14-E11F1AAC7FF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8E0B8-3DCE-4DC7-9A14-E11F1AAC7FF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8E0B8-3DCE-4DC7-9A14-E11F1AAC7FF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768E0B8-3DCE-4DC7-9A14-E11F1AAC7FF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59898"/>
            <a:ext cx="7767662" cy="421211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mtClean="0"/>
              <a:t>          </a:t>
            </a:r>
            <a:r>
              <a:rPr lang="ru-RU" b="1" smtClean="0"/>
              <a:t>«Потерянный </a:t>
            </a:r>
            <a:r>
              <a:rPr lang="ru-RU" b="1" dirty="0" smtClean="0"/>
              <a:t>рай» И.А. Бунина на примере рассказа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 Антоновские яблоки»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643446"/>
            <a:ext cx="7500990" cy="1928826"/>
          </a:xfrm>
        </p:spPr>
        <p:txBody>
          <a:bodyPr>
            <a:normAutofit/>
          </a:bodyPr>
          <a:lstStyle/>
          <a:p>
            <a:r>
              <a:rPr lang="ru-RU" smtClean="0"/>
              <a:t>                                            </a:t>
            </a:r>
            <a:endParaRPr lang="ru-RU" dirty="0"/>
          </a:p>
        </p:txBody>
      </p:sp>
      <p:pic>
        <p:nvPicPr>
          <p:cNvPr id="1026" name="Picture 2" descr="C:\Documents and Settings\Пользователь\Рабочий стол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42852"/>
            <a:ext cx="1953571" cy="1738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Пользователь\Рабочий стол\Antonov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143380"/>
            <a:ext cx="3048000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85728"/>
            <a:ext cx="5715040" cy="628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                Цели:</a:t>
            </a:r>
            <a:endParaRPr lang="ru-RU" dirty="0" smtClean="0"/>
          </a:p>
          <a:p>
            <a:pPr lvl="0"/>
            <a:r>
              <a:rPr lang="ru-RU" dirty="0" smtClean="0"/>
              <a:t>Познакомить с разнообразием тематики прозы Бунина,</a:t>
            </a:r>
          </a:p>
          <a:p>
            <a:pPr lvl="0"/>
            <a:r>
              <a:rPr lang="ru-RU" dirty="0" smtClean="0"/>
              <a:t>Научить определять литературные приемы, использованные Буниным для раскрытия психологии человека, и другие характерные черты рассказов Бунина.</a:t>
            </a:r>
          </a:p>
          <a:p>
            <a:pPr lvl="0"/>
            <a:r>
              <a:rPr lang="ru-RU" dirty="0" smtClean="0"/>
              <a:t>Развить навыки анализа прозаического текста.</a:t>
            </a:r>
          </a:p>
          <a:p>
            <a:endParaRPr lang="ru-RU" dirty="0"/>
          </a:p>
        </p:txBody>
      </p:sp>
      <p:pic>
        <p:nvPicPr>
          <p:cNvPr id="4" name="Picture 4" descr="C:\Documents and Settings\Пользователь\Рабочий стол\1478700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2676" y="1714488"/>
            <a:ext cx="2397042" cy="3753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1360909424_maxim_dmitreev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-40028"/>
            <a:ext cx="2571768" cy="3051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571472" y="0"/>
            <a:ext cx="5500726" cy="31432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"Рождение ни как не есть мое начало. Мое начало и в той непостижимой для меня тьме, в которой я был от зачатия до рождения, и в моем отце, в матери, в дедах, прадедах, пращурах, ибо ведь они тоже я, только в несколько иной форме: Не раз чувствовал я себя не только прежним собою, - ребенком, отроком, юношей, - но и своим отцом, дедом, пращуром; в свой срок кто-то должен и будет чувствовать себя - мною" (И. А. Бунин). 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2643182"/>
            <a:ext cx="49292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Алексей Николаевич Бунин</a:t>
            </a:r>
            <a:endParaRPr lang="ru-RU" dirty="0" smtClean="0"/>
          </a:p>
          <a:p>
            <a:r>
              <a:rPr lang="ru-RU" dirty="0" smtClean="0"/>
              <a:t>Отец, Алексей Николаевич, помещик Орловской и Тульской губернии был вспыльчивый, азартный, более всего любящий охоту и пение под гитару старинных романсов. В конце концов он, из-за пристрастия к вину и картам, растратил не только собственное наследство, но и состояние жены. Отец был на войне, волонтером, в крымской кампании, любил прихвастнуть знакомством с самим графом Толстым, тоже </a:t>
            </a:r>
            <a:r>
              <a:rPr lang="ru-RU" dirty="0" err="1" smtClean="0"/>
              <a:t>севастопольцем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Но несмотря на эти пороки, его все очень любили за веселый нрав, щедрость, художественную одаренность.  </a:t>
            </a:r>
            <a:endParaRPr lang="ru-RU" dirty="0"/>
          </a:p>
        </p:txBody>
      </p:sp>
      <p:pic>
        <p:nvPicPr>
          <p:cNvPr id="4099" name="Picture 3" descr="C:\Documents and Settings\Пользователь\Рабочий стол\bunin_a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1" y="2916934"/>
            <a:ext cx="3071833" cy="3941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14290"/>
            <a:ext cx="4214842" cy="635798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/>
              <a:t>            Мать, Людмила Александровна Бунина </a:t>
            </a:r>
            <a:br>
              <a:rPr lang="ru-RU" sz="9600" b="1" dirty="0" smtClean="0"/>
            </a:br>
            <a:r>
              <a:rPr lang="ru-RU" sz="9600" b="1" dirty="0" smtClean="0"/>
              <a:t>урожденная Чубарова (1835-1910)</a:t>
            </a:r>
            <a:endParaRPr lang="ru-RU" sz="9600" dirty="0" smtClean="0"/>
          </a:p>
          <a:p>
            <a:pPr>
              <a:buNone/>
            </a:pPr>
            <a:r>
              <a:rPr lang="ru-RU" sz="5900" dirty="0" smtClean="0"/>
              <a:t>       </a:t>
            </a:r>
            <a:r>
              <a:rPr lang="ru-RU" sz="9600" dirty="0" smtClean="0"/>
              <a:t>Вера Николаевна Муромцева, жена Бунина, вспоминает: "Мать его, Людмила Александровна, всегда говорила мне, что "Ваня с самого рождения отличался от остальных детей", что она всегда знала, что он будет "особенный", "ни у кого нет такой тонкой души, как у него": "В Воронеже он, моложе двух лет, ходил в соседний магазин за конфеткой. Его крестный, генерал Сипягин, уверял, что он будет большим человеком... генералом!"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9458" name="Picture 2" descr="C:\Documents and Settings\Пользователь\Рабочий стол\bunina_l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687450"/>
            <a:ext cx="3000396" cy="4170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flipV="1">
            <a:off x="5786446" y="2343276"/>
            <a:ext cx="29003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u="sng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0"/>
            <a:ext cx="47863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Мать Ивана Бунина была полной противоположностью мужу: кроткой, нежной и чувствительной натурой, воспитанной на лирике Пушкина и Жуковского и занималась, в первую очередь, воспитанием детей...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Пользователь\Рабочий стол\102540175_1345307062212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1259" y="4268446"/>
            <a:ext cx="3452741" cy="2589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Пользователь\Рабочий стол\1587690_Bagrov_Vic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9459" y="0"/>
            <a:ext cx="3420607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785786" y="785794"/>
            <a:ext cx="5072098" cy="58579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i="1" dirty="0" smtClean="0"/>
              <a:t>                                   Вечер</a:t>
            </a:r>
          </a:p>
          <a:p>
            <a:pPr>
              <a:buNone/>
            </a:pPr>
            <a:r>
              <a:rPr lang="ru-RU" sz="2000" i="1" dirty="0" smtClean="0"/>
              <a:t>   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 счастье мы всегда лишь вспоминаем.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А счастье всюду. Может быть, оно -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Вот этот сад осенний за сараем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 чистый воздух, льющийся в окно.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бездонном небе легким белым краем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Встает, сияет облако. Давно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Слежу за ним... Мы мало видим, знаем,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А счастье только знающим дано.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Окно открыто. Пискнула и села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 подоконник птичка. И от книг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Усталый взгляд я отвожу на миг.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День вечереет, небо опустело.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Гул молотилки слышен на гумне...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Я вижу, слышу, счастлив. Все во мн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е.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Основная мысль – счастье  можно найти в самых простых вещах, которые окружают нас, главное, самому быть счастливым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5" name="Picture 3" descr="C:\Documents and Settings\Пользователь\Рабочий стол\34300831_Frederick_Childe_Hass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2"/>
            <a:ext cx="3562171" cy="2487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44" y="142852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того , чтобы создать нужную атмосферу,  предлагается послушать стихотворение И.А. Бунина 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Пользователь\Рабочий стол\978-966-03-6637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857496"/>
            <a:ext cx="2500330" cy="382313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5500726" cy="65722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И.А.Бунин был убежден, что  не должно быть « деления художественной литературы на прозу и стихи», и признавался, что такой взгляд кажется ему  «неестественным  и устарелым».  Он писал: « Поэтический элемент стихийно присущ произведениям изящной словесности одинаково как в стихотворной, так и в прозаической форме. Проза также должна отличаться тональностью. Многие чисто беллетристические вещи читаются как стихи, хоть в них не соблюдаются ни размер, ни рифма... К прозе не менее, чем к стихам, должны быть предъявлены требования музыкальности и гибкости языка».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Наиболее полно эти требования реализовались в шедевре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бунинской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прозы – рассказе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« Антоновские яблоки».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Documents and Settings\Пользователь\Рабочий стол\10546340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0"/>
            <a:ext cx="2786082" cy="3000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Documents and Settings\Пользователь\Рабочий стол\e94143320311c9dfc7e566ae1cf324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6594" y="3643314"/>
            <a:ext cx="4027406" cy="3000396"/>
          </a:xfrm>
          <a:prstGeom prst="rect">
            <a:avLst/>
          </a:prstGeom>
          <a:noFill/>
        </p:spPr>
      </p:pic>
      <p:pic>
        <p:nvPicPr>
          <p:cNvPr id="18436" name="Picture 4" descr="C:\Documents and Settings\Пользователь\Рабочий стол\0_1034a_1b81259c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857628"/>
            <a:ext cx="3791997" cy="284399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6143636" cy="40719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     </a:t>
            </a:r>
            <a:r>
              <a:rPr lang="ru-RU" sz="1600" b="1" dirty="0" smtClean="0"/>
              <a:t>Рассказ был написан в 1901 году. Очарованный осенью и поэзией старины,  Бунин с огромной  художественной  силой в  рассказе  запечатлел образ родной земли , её богатства и непритязательная красота.   Писатель зовет  не  потерять  того, что  достойно памяти, что прекрасно и вечно.</a:t>
            </a:r>
          </a:p>
          <a:p>
            <a:pPr>
              <a:buNone/>
            </a:pPr>
            <a:r>
              <a:rPr lang="ru-RU" sz="1600" b="1" dirty="0" smtClean="0"/>
              <a:t>    Бунин в своём  « осеннем рассказе»  уловил  и передал  неповторимую атмосферу  прошлого.  </a:t>
            </a:r>
          </a:p>
          <a:p>
            <a:pPr>
              <a:buNone/>
            </a:pPr>
            <a:r>
              <a:rPr lang="ru-RU" sz="1600" b="1" dirty="0" smtClean="0"/>
              <a:t>     Писатель признавался: «Хорошо было осенью чувствовать себя именно в деревне, в дедовской усадьбе… Право, я желал бы пожить прежним помещиком».  </a:t>
            </a:r>
          </a:p>
          <a:p>
            <a:pPr>
              <a:buNone/>
            </a:pPr>
            <a:r>
              <a:rPr lang="ru-RU" sz="1600" b="1" dirty="0" smtClean="0"/>
              <a:t>    Не так – то просто разобраться с этим </a:t>
            </a:r>
            <a:r>
              <a:rPr lang="ru-RU" sz="1600" b="1" dirty="0" err="1" smtClean="0"/>
              <a:t>бунинским</a:t>
            </a:r>
            <a:r>
              <a:rPr lang="ru-RU" sz="1600" b="1" dirty="0" smtClean="0"/>
              <a:t> шедевром. Рассказ вызывает определенные затруднения. Он вызвал недоумения у современников Бунина: «Описывает всё, что попадается под  руку». А критики были единодушны в своем восхищении изумительным художественным мастерством «Антоновских яблок», их непередаваемой эстетической прелестью.</a:t>
            </a:r>
          </a:p>
          <a:p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214290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Деревня Озерки – родина Бунина</a:t>
            </a:r>
            <a:endParaRPr lang="ru-RU" dirty="0"/>
          </a:p>
        </p:txBody>
      </p:sp>
      <p:pic>
        <p:nvPicPr>
          <p:cNvPr id="18434" name="Picture 2" descr="C:\Documents and Settings\Пользователь\Рабочий стол\fil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1465" y="857232"/>
            <a:ext cx="3252535" cy="2212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Пользователь\Рабочий стол\11754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985015"/>
            <a:ext cx="3830646" cy="287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57188" y="142853"/>
            <a:ext cx="5929324" cy="457203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Рассказ представляет собой единый лирический монолог героя, передающий его душевное состояние. Рассказ напоминает стихотворение. Прежде всего тем, как строиться сюжет.  В основе его- воспоминание.  Значимыми становятся ритм поэтического дыхания, неопределенная зыбкость интонации, импрессионистическая образность. Лирика как бы ведет за собой прозу. Благодаря  насыщению повествования поэтической образностью вырабатывается особый лаконизм, сопряженный с магической плавностью и завораживающей протяженностью. Повторы слов, паузы создают выразительный музыкальный лад. Послушаем отрывок : « Вспоминается мне ранняя погожая осень…Помню раннее , свежее , тихое утро &lt;…&gt; Помню большой , весь золотой ,подсохший и поредевший сад , помню кленовые аллеи , тонкий аромат опавшей листвы и – запах антоновский яблок , запах меда и осенней свежести « . Предельная концентрированность  деталей , смелость сравнений производят впечатления нарядности , богатого убранства повествования , остающегося при этом строгим , резким , четким .В произведении постоянно присутствует аромат антоновских яблок, и этот запах звучит как музыкальный лейтмотив.</a:t>
            </a:r>
          </a:p>
          <a:p>
            <a:endParaRPr lang="ru-RU" dirty="0"/>
          </a:p>
        </p:txBody>
      </p:sp>
      <p:pic>
        <p:nvPicPr>
          <p:cNvPr id="1028" name="Picture 4" descr="C:\Documents and Settings\Пользователь\Рабочий стол\e87751f6cf520ee5d2f8e5860e289a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8524" y="4071942"/>
            <a:ext cx="4195476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Пользователь\Рабочий стол\1548008013127505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14291"/>
            <a:ext cx="2839661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98194138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263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28"/>
            <a:ext cx="7929618" cy="607223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Бунин писал не о крепостном прошлом, не о природе в « чистом виде», а о красоте. Он рано осознал, что писать о красоте – значит писать обо всем сущем, поскольку красота растворена в каждом явлении бытия:</a:t>
            </a:r>
          </a:p>
          <a:p>
            <a:pPr>
              <a:buNone/>
            </a:pPr>
            <a:r>
              <a:rPr lang="ru-RU" dirty="0" smtClean="0"/>
              <a:t>Радость жизни во всем я ловлю-</a:t>
            </a:r>
          </a:p>
          <a:p>
            <a:pPr>
              <a:buNone/>
            </a:pPr>
            <a:r>
              <a:rPr lang="ru-RU" dirty="0" smtClean="0"/>
              <a:t>В звездном небе, в цветах, ароматах.</a:t>
            </a:r>
          </a:p>
          <a:p>
            <a:pPr>
              <a:buNone/>
            </a:pPr>
            <a:r>
              <a:rPr lang="ru-RU" dirty="0" smtClean="0"/>
              <a:t>И еще:</a:t>
            </a:r>
          </a:p>
          <a:p>
            <a:pPr>
              <a:buNone/>
            </a:pPr>
            <a:r>
              <a:rPr lang="ru-RU" dirty="0" smtClean="0"/>
              <a:t>Вон радуга… Весело жить</a:t>
            </a:r>
          </a:p>
          <a:p>
            <a:pPr>
              <a:buNone/>
            </a:pPr>
            <a:r>
              <a:rPr lang="ru-RU" dirty="0" smtClean="0"/>
              <a:t>И весело думать о небе,</a:t>
            </a:r>
          </a:p>
          <a:p>
            <a:pPr>
              <a:buNone/>
            </a:pPr>
            <a:r>
              <a:rPr lang="ru-RU" dirty="0" smtClean="0"/>
              <a:t>О солнце, о зреющем хлебе</a:t>
            </a:r>
          </a:p>
          <a:p>
            <a:pPr>
              <a:buNone/>
            </a:pPr>
            <a:r>
              <a:rPr lang="ru-RU" dirty="0" smtClean="0"/>
              <a:t>И счастьем простым дорожить:</a:t>
            </a:r>
          </a:p>
          <a:p>
            <a:pPr>
              <a:buNone/>
            </a:pPr>
            <a:r>
              <a:rPr lang="ru-RU" dirty="0" smtClean="0"/>
              <a:t>С открытой бродить головой,</a:t>
            </a:r>
          </a:p>
          <a:p>
            <a:pPr>
              <a:buNone/>
            </a:pPr>
            <a:r>
              <a:rPr lang="ru-RU" dirty="0" smtClean="0"/>
              <a:t>Глядеть, как рассыпали дети</a:t>
            </a:r>
          </a:p>
          <a:p>
            <a:pPr>
              <a:buNone/>
            </a:pPr>
            <a:r>
              <a:rPr lang="ru-RU" dirty="0" smtClean="0"/>
              <a:t>В беседке песок золотой…</a:t>
            </a:r>
          </a:p>
          <a:p>
            <a:pPr>
              <a:buNone/>
            </a:pPr>
            <a:r>
              <a:rPr lang="ru-RU" dirty="0" smtClean="0"/>
              <a:t>Иного нет счастья на свете.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339</TotalTime>
  <Words>457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                                 «Потерянный рай» И.А. Бунина на примере рассказа « Антоновские яблоки»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И. А. Бунин           «Антоновские яблоки»</dc:title>
  <dc:creator>samsung</dc:creator>
  <cp:lastModifiedBy>402</cp:lastModifiedBy>
  <cp:revision>53</cp:revision>
  <dcterms:created xsi:type="dcterms:W3CDTF">2015-06-19T17:42:14Z</dcterms:created>
  <dcterms:modified xsi:type="dcterms:W3CDTF">2018-12-17T03:32:42Z</dcterms:modified>
</cp:coreProperties>
</file>