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63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96" autoAdjust="0"/>
    <p:restoredTop sz="94709" autoAdjust="0"/>
  </p:normalViewPr>
  <p:slideViewPr>
    <p:cSldViewPr>
      <p:cViewPr varScale="1">
        <p:scale>
          <a:sx n="81" d="100"/>
          <a:sy n="81" d="100"/>
        </p:scale>
        <p:origin x="1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slide" Target="../slides/slide7.xml"/><Relationship Id="rId1" Type="http://schemas.openxmlformats.org/officeDocument/2006/relationships/slide" Target="../slides/slide5.xml"/><Relationship Id="rId4" Type="http://schemas.openxmlformats.org/officeDocument/2006/relationships/slide" Target="../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0B4BA1-FDB1-48F0-82C6-48E6DEE0E4F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74AB719-2E40-44DC-AD58-5DAE2A50ABB6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1" action="ppaction://hlinksldjump"/>
            </a:rPr>
            <a:t>Язык и речь</a:t>
          </a:r>
          <a:endParaRPr lang="ru-RU" dirty="0"/>
        </a:p>
      </dgm:t>
    </dgm:pt>
    <dgm:pt modelId="{024E1EA2-2D20-4D89-B447-2E0160C5E702}" type="parTrans" cxnId="{40D1A78E-8D7F-4B72-BB74-06D02678AD86}">
      <dgm:prSet/>
      <dgm:spPr/>
      <dgm:t>
        <a:bodyPr/>
        <a:lstStyle/>
        <a:p>
          <a:endParaRPr lang="ru-RU"/>
        </a:p>
      </dgm:t>
    </dgm:pt>
    <dgm:pt modelId="{9EB979EE-B040-4074-A346-E6D1F038119E}" type="sibTrans" cxnId="{40D1A78E-8D7F-4B72-BB74-06D02678AD86}">
      <dgm:prSet/>
      <dgm:spPr/>
      <dgm:t>
        <a:bodyPr/>
        <a:lstStyle/>
        <a:p>
          <a:endParaRPr lang="ru-RU"/>
        </a:p>
      </dgm:t>
    </dgm:pt>
    <dgm:pt modelId="{C00106EF-B90D-4FE7-B1E7-E21CEB7C8DAC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2" action="ppaction://hlinksldjump"/>
            </a:rPr>
            <a:t>Устная и письменная речь</a:t>
          </a:r>
          <a:endParaRPr lang="ru-RU" dirty="0"/>
        </a:p>
      </dgm:t>
    </dgm:pt>
    <dgm:pt modelId="{37702BFC-C982-4BE0-B292-594499F6E4FA}" type="parTrans" cxnId="{1022F265-E758-4B32-B2C8-855BD5ED1C6B}">
      <dgm:prSet/>
      <dgm:spPr/>
      <dgm:t>
        <a:bodyPr/>
        <a:lstStyle/>
        <a:p>
          <a:endParaRPr lang="ru-RU"/>
        </a:p>
      </dgm:t>
    </dgm:pt>
    <dgm:pt modelId="{1F2E4FBD-1624-415C-ACC1-1041C176C045}" type="sibTrans" cxnId="{1022F265-E758-4B32-B2C8-855BD5ED1C6B}">
      <dgm:prSet/>
      <dgm:spPr/>
      <dgm:t>
        <a:bodyPr/>
        <a:lstStyle/>
        <a:p>
          <a:endParaRPr lang="ru-RU"/>
        </a:p>
      </dgm:t>
    </dgm:pt>
    <dgm:pt modelId="{53C2EEC5-097D-43E2-935F-8982129490E9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3" action="ppaction://hlinksldjump"/>
            </a:rPr>
            <a:t>Функции языка</a:t>
          </a:r>
          <a:endParaRPr lang="ru-RU" dirty="0"/>
        </a:p>
      </dgm:t>
    </dgm:pt>
    <dgm:pt modelId="{C8471257-695D-46CB-B0B5-56E2F292ED6D}" type="parTrans" cxnId="{6208ECD5-46E5-48C4-AE08-94A96A53FF71}">
      <dgm:prSet/>
      <dgm:spPr/>
      <dgm:t>
        <a:bodyPr/>
        <a:lstStyle/>
        <a:p>
          <a:endParaRPr lang="ru-RU"/>
        </a:p>
      </dgm:t>
    </dgm:pt>
    <dgm:pt modelId="{0EADEEDF-CCEE-486B-9DA8-D84AF8B10D1C}" type="sibTrans" cxnId="{6208ECD5-46E5-48C4-AE08-94A96A53FF71}">
      <dgm:prSet/>
      <dgm:spPr/>
      <dgm:t>
        <a:bodyPr/>
        <a:lstStyle/>
        <a:p>
          <a:endParaRPr lang="ru-RU"/>
        </a:p>
      </dgm:t>
    </dgm:pt>
    <dgm:pt modelId="{CE36E2F3-D29E-40B3-8D85-9569F1BB1DCA}">
      <dgm:prSet/>
      <dgm:spPr/>
      <dgm:t>
        <a:bodyPr/>
        <a:lstStyle/>
        <a:p>
          <a:pPr rtl="0"/>
          <a:r>
            <a:rPr lang="ru-RU" dirty="0" smtClean="0">
              <a:hlinkClick xmlns:r="http://schemas.openxmlformats.org/officeDocument/2006/relationships" r:id="rId4" action="ppaction://hlinksldjump"/>
            </a:rPr>
            <a:t>Литературный язык</a:t>
          </a:r>
          <a:endParaRPr lang="ru-RU" dirty="0"/>
        </a:p>
      </dgm:t>
    </dgm:pt>
    <dgm:pt modelId="{F9C59A6C-CCB5-4CC1-9ADD-DBF6723D6930}" type="parTrans" cxnId="{25F05D9B-A9A1-445A-9C2E-0654C2B64ABA}">
      <dgm:prSet/>
      <dgm:spPr/>
      <dgm:t>
        <a:bodyPr/>
        <a:lstStyle/>
        <a:p>
          <a:endParaRPr lang="ru-RU"/>
        </a:p>
      </dgm:t>
    </dgm:pt>
    <dgm:pt modelId="{DA2D6D2A-D3F3-48FC-B93E-D3F072F256D4}" type="sibTrans" cxnId="{25F05D9B-A9A1-445A-9C2E-0654C2B64ABA}">
      <dgm:prSet/>
      <dgm:spPr/>
      <dgm:t>
        <a:bodyPr/>
        <a:lstStyle/>
        <a:p>
          <a:endParaRPr lang="ru-RU"/>
        </a:p>
      </dgm:t>
    </dgm:pt>
    <dgm:pt modelId="{3ABA2E2A-5ADD-42C7-9824-F5EA81CB05AC}" type="pres">
      <dgm:prSet presAssocID="{A00B4BA1-FDB1-48F0-82C6-48E6DEE0E4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B530DE-8BD5-4A4F-A0AC-C30B3735778E}" type="pres">
      <dgm:prSet presAssocID="{874AB719-2E40-44DC-AD58-5DAE2A50ABB6}" presName="parentText" presStyleLbl="node1" presStyleIdx="0" presStyleCnt="4" custLinFactNeighborX="-881" custLinFactNeighborY="2417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D65B3-4E07-41BF-83B6-0E458AE2933A}" type="pres">
      <dgm:prSet presAssocID="{9EB979EE-B040-4074-A346-E6D1F038119E}" presName="spacer" presStyleCnt="0"/>
      <dgm:spPr/>
    </dgm:pt>
    <dgm:pt modelId="{F83F7934-5682-4A5E-8BFF-5AE4BD347DF6}" type="pres">
      <dgm:prSet presAssocID="{C00106EF-B90D-4FE7-B1E7-E21CEB7C8DA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F09725-E575-4B56-B110-EE8880305325}" type="pres">
      <dgm:prSet presAssocID="{1F2E4FBD-1624-415C-ACC1-1041C176C045}" presName="spacer" presStyleCnt="0"/>
      <dgm:spPr/>
    </dgm:pt>
    <dgm:pt modelId="{B2AB6138-C199-4FEF-AC29-591C99B79792}" type="pres">
      <dgm:prSet presAssocID="{53C2EEC5-097D-43E2-935F-8982129490E9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123D7-875F-4134-9D8B-E872FFE53D69}" type="pres">
      <dgm:prSet presAssocID="{0EADEEDF-CCEE-486B-9DA8-D84AF8B10D1C}" presName="spacer" presStyleCnt="0"/>
      <dgm:spPr/>
    </dgm:pt>
    <dgm:pt modelId="{199F7471-366F-40E9-A4C9-CF64ECAAAE41}" type="pres">
      <dgm:prSet presAssocID="{CE36E2F3-D29E-40B3-8D85-9569F1BB1DC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22F265-E758-4B32-B2C8-855BD5ED1C6B}" srcId="{A00B4BA1-FDB1-48F0-82C6-48E6DEE0E4F5}" destId="{C00106EF-B90D-4FE7-B1E7-E21CEB7C8DAC}" srcOrd="1" destOrd="0" parTransId="{37702BFC-C982-4BE0-B292-594499F6E4FA}" sibTransId="{1F2E4FBD-1624-415C-ACC1-1041C176C045}"/>
    <dgm:cxn modelId="{6208ECD5-46E5-48C4-AE08-94A96A53FF71}" srcId="{A00B4BA1-FDB1-48F0-82C6-48E6DEE0E4F5}" destId="{53C2EEC5-097D-43E2-935F-8982129490E9}" srcOrd="2" destOrd="0" parTransId="{C8471257-695D-46CB-B0B5-56E2F292ED6D}" sibTransId="{0EADEEDF-CCEE-486B-9DA8-D84AF8B10D1C}"/>
    <dgm:cxn modelId="{D4EAE414-C3DD-4801-A7CD-B08777AB26AA}" type="presOf" srcId="{53C2EEC5-097D-43E2-935F-8982129490E9}" destId="{B2AB6138-C199-4FEF-AC29-591C99B79792}" srcOrd="0" destOrd="0" presId="urn:microsoft.com/office/officeart/2005/8/layout/vList2"/>
    <dgm:cxn modelId="{F265A7EC-2707-422D-9237-9949B6DE830E}" type="presOf" srcId="{C00106EF-B90D-4FE7-B1E7-E21CEB7C8DAC}" destId="{F83F7934-5682-4A5E-8BFF-5AE4BD347DF6}" srcOrd="0" destOrd="0" presId="urn:microsoft.com/office/officeart/2005/8/layout/vList2"/>
    <dgm:cxn modelId="{92EAE392-DA72-42BC-A5A0-E941010E5668}" type="presOf" srcId="{CE36E2F3-D29E-40B3-8D85-9569F1BB1DCA}" destId="{199F7471-366F-40E9-A4C9-CF64ECAAAE41}" srcOrd="0" destOrd="0" presId="urn:microsoft.com/office/officeart/2005/8/layout/vList2"/>
    <dgm:cxn modelId="{40D1A78E-8D7F-4B72-BB74-06D02678AD86}" srcId="{A00B4BA1-FDB1-48F0-82C6-48E6DEE0E4F5}" destId="{874AB719-2E40-44DC-AD58-5DAE2A50ABB6}" srcOrd="0" destOrd="0" parTransId="{024E1EA2-2D20-4D89-B447-2E0160C5E702}" sibTransId="{9EB979EE-B040-4074-A346-E6D1F038119E}"/>
    <dgm:cxn modelId="{592C35BC-5B54-4323-B093-C2CACAAA13DA}" type="presOf" srcId="{874AB719-2E40-44DC-AD58-5DAE2A50ABB6}" destId="{09B530DE-8BD5-4A4F-A0AC-C30B3735778E}" srcOrd="0" destOrd="0" presId="urn:microsoft.com/office/officeart/2005/8/layout/vList2"/>
    <dgm:cxn modelId="{25F05D9B-A9A1-445A-9C2E-0654C2B64ABA}" srcId="{A00B4BA1-FDB1-48F0-82C6-48E6DEE0E4F5}" destId="{CE36E2F3-D29E-40B3-8D85-9569F1BB1DCA}" srcOrd="3" destOrd="0" parTransId="{F9C59A6C-CCB5-4CC1-9ADD-DBF6723D6930}" sibTransId="{DA2D6D2A-D3F3-48FC-B93E-D3F072F256D4}"/>
    <dgm:cxn modelId="{CE5AF62B-62DA-467F-84B7-B2CF3FFE0A2C}" type="presOf" srcId="{A00B4BA1-FDB1-48F0-82C6-48E6DEE0E4F5}" destId="{3ABA2E2A-5ADD-42C7-9824-F5EA81CB05AC}" srcOrd="0" destOrd="0" presId="urn:microsoft.com/office/officeart/2005/8/layout/vList2"/>
    <dgm:cxn modelId="{8CD481EE-38BD-4443-85F8-F352BF0EA2A3}" type="presParOf" srcId="{3ABA2E2A-5ADD-42C7-9824-F5EA81CB05AC}" destId="{09B530DE-8BD5-4A4F-A0AC-C30B3735778E}" srcOrd="0" destOrd="0" presId="urn:microsoft.com/office/officeart/2005/8/layout/vList2"/>
    <dgm:cxn modelId="{54CD9F7D-9BF3-4900-AE66-190862388912}" type="presParOf" srcId="{3ABA2E2A-5ADD-42C7-9824-F5EA81CB05AC}" destId="{7B0D65B3-4E07-41BF-83B6-0E458AE2933A}" srcOrd="1" destOrd="0" presId="urn:microsoft.com/office/officeart/2005/8/layout/vList2"/>
    <dgm:cxn modelId="{7FA6DE22-D0DA-47F8-A413-16F2DEE9C299}" type="presParOf" srcId="{3ABA2E2A-5ADD-42C7-9824-F5EA81CB05AC}" destId="{F83F7934-5682-4A5E-8BFF-5AE4BD347DF6}" srcOrd="2" destOrd="0" presId="urn:microsoft.com/office/officeart/2005/8/layout/vList2"/>
    <dgm:cxn modelId="{B6D3DD57-2EB1-412E-8D42-EE90ADF37B81}" type="presParOf" srcId="{3ABA2E2A-5ADD-42C7-9824-F5EA81CB05AC}" destId="{ECF09725-E575-4B56-B110-EE8880305325}" srcOrd="3" destOrd="0" presId="urn:microsoft.com/office/officeart/2005/8/layout/vList2"/>
    <dgm:cxn modelId="{A6EA3B46-761C-4B6E-A84F-1109644E2675}" type="presParOf" srcId="{3ABA2E2A-5ADD-42C7-9824-F5EA81CB05AC}" destId="{B2AB6138-C199-4FEF-AC29-591C99B79792}" srcOrd="4" destOrd="0" presId="urn:microsoft.com/office/officeart/2005/8/layout/vList2"/>
    <dgm:cxn modelId="{B4FECA9C-4386-45BD-B2F0-E340FA888D23}" type="presParOf" srcId="{3ABA2E2A-5ADD-42C7-9824-F5EA81CB05AC}" destId="{B58123D7-875F-4134-9D8B-E872FFE53D69}" srcOrd="5" destOrd="0" presId="urn:microsoft.com/office/officeart/2005/8/layout/vList2"/>
    <dgm:cxn modelId="{AF7DEC28-70FE-4861-9BC6-BF57BDB962DD}" type="presParOf" srcId="{3ABA2E2A-5ADD-42C7-9824-F5EA81CB05AC}" destId="{199F7471-366F-40E9-A4C9-CF64ECAAAE41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F588FC-45D5-403D-B66D-37C7E538E4A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1B7CDB-7173-4F60-BBEB-8D6150CAA62C}">
      <dgm:prSet phldrT="[Текст]"/>
      <dgm:spPr/>
      <dgm:t>
        <a:bodyPr/>
        <a:lstStyle/>
        <a:p>
          <a:r>
            <a:rPr lang="ru-RU" dirty="0" smtClean="0"/>
            <a:t>Толковый словарь</a:t>
          </a:r>
          <a:endParaRPr lang="ru-RU" dirty="0"/>
        </a:p>
      </dgm:t>
    </dgm:pt>
    <dgm:pt modelId="{AC3AD09A-E2B4-4F62-9ACA-A26AE61F06C2}" type="parTrans" cxnId="{DED16A7E-8B28-4D36-AABE-D36F76CFC684}">
      <dgm:prSet/>
      <dgm:spPr/>
      <dgm:t>
        <a:bodyPr/>
        <a:lstStyle/>
        <a:p>
          <a:endParaRPr lang="ru-RU"/>
        </a:p>
      </dgm:t>
    </dgm:pt>
    <dgm:pt modelId="{7909E162-8C53-4222-8991-03A9B76A7BD5}" type="sibTrans" cxnId="{DED16A7E-8B28-4D36-AABE-D36F76CFC684}">
      <dgm:prSet/>
      <dgm:spPr/>
      <dgm:t>
        <a:bodyPr/>
        <a:lstStyle/>
        <a:p>
          <a:endParaRPr lang="ru-RU"/>
        </a:p>
      </dgm:t>
    </dgm:pt>
    <dgm:pt modelId="{6E85584D-307E-4F6F-8A22-B443F66548C4}">
      <dgm:prSet phldrT="[Текст]"/>
      <dgm:spPr/>
      <dgm:t>
        <a:bodyPr/>
        <a:lstStyle/>
        <a:p>
          <a:r>
            <a:rPr lang="ru-RU" dirty="0" smtClean="0"/>
            <a:t>СУРОК, -</a:t>
          </a:r>
          <a:r>
            <a:rPr lang="ru-RU" dirty="0" err="1" smtClean="0"/>
            <a:t>р</a:t>
          </a:r>
          <a:r>
            <a:rPr lang="ru-RU" dirty="0" smtClean="0"/>
            <a:t> к а, м. Небольшой грызун сем. </a:t>
          </a:r>
          <a:r>
            <a:rPr lang="ru-RU" dirty="0" err="1" smtClean="0"/>
            <a:t>бельчьих</a:t>
          </a:r>
          <a:r>
            <a:rPr lang="ru-RU" dirty="0" smtClean="0"/>
            <a:t>, живущий в норах и зимой впадающий в спячку.</a:t>
          </a:r>
          <a:endParaRPr lang="ru-RU" dirty="0"/>
        </a:p>
      </dgm:t>
    </dgm:pt>
    <dgm:pt modelId="{8A86D243-262B-401B-B152-AEAC3927ACB4}" type="parTrans" cxnId="{1CE74B5D-92C5-4F82-A339-1739E5C7E52C}">
      <dgm:prSet/>
      <dgm:spPr/>
      <dgm:t>
        <a:bodyPr/>
        <a:lstStyle/>
        <a:p>
          <a:endParaRPr lang="ru-RU"/>
        </a:p>
      </dgm:t>
    </dgm:pt>
    <dgm:pt modelId="{4693823C-AD8F-47E2-B21B-F012F427D9D1}" type="sibTrans" cxnId="{1CE74B5D-92C5-4F82-A339-1739E5C7E52C}">
      <dgm:prSet/>
      <dgm:spPr/>
      <dgm:t>
        <a:bodyPr/>
        <a:lstStyle/>
        <a:p>
          <a:endParaRPr lang="ru-RU"/>
        </a:p>
      </dgm:t>
    </dgm:pt>
    <dgm:pt modelId="{38C0A0F6-5CAF-449B-8A30-1A4F872C325A}">
      <dgm:prSet phldrT="[Текст]"/>
      <dgm:spPr/>
      <dgm:t>
        <a:bodyPr/>
        <a:lstStyle/>
        <a:p>
          <a:r>
            <a:rPr lang="ru-RU" dirty="0" smtClean="0"/>
            <a:t>Энциклопедия</a:t>
          </a:r>
          <a:endParaRPr lang="ru-RU" dirty="0"/>
        </a:p>
      </dgm:t>
    </dgm:pt>
    <dgm:pt modelId="{ECC71654-BA8D-4578-86C0-469B856DDF5E}" type="parTrans" cxnId="{D081E3E4-D5C3-4273-8F0A-9F966178CF3C}">
      <dgm:prSet/>
      <dgm:spPr/>
      <dgm:t>
        <a:bodyPr/>
        <a:lstStyle/>
        <a:p>
          <a:endParaRPr lang="ru-RU"/>
        </a:p>
      </dgm:t>
    </dgm:pt>
    <dgm:pt modelId="{62D4811A-4AA3-4E88-B8B0-A43F97127A7E}" type="sibTrans" cxnId="{D081E3E4-D5C3-4273-8F0A-9F966178CF3C}">
      <dgm:prSet/>
      <dgm:spPr/>
      <dgm:t>
        <a:bodyPr/>
        <a:lstStyle/>
        <a:p>
          <a:endParaRPr lang="ru-RU"/>
        </a:p>
      </dgm:t>
    </dgm:pt>
    <dgm:pt modelId="{48CF3CB4-CD95-40C6-8E12-BDBD818F2721}">
      <dgm:prSet phldrT="[Текст]"/>
      <dgm:spPr/>
      <dgm:t>
        <a:bodyPr/>
        <a:lstStyle/>
        <a:p>
          <a:r>
            <a:rPr lang="ru-RU" dirty="0" smtClean="0"/>
            <a:t>СУРКИ, род млекопитающих сем. </a:t>
          </a:r>
          <a:r>
            <a:rPr lang="ru-RU" dirty="0" err="1" smtClean="0"/>
            <a:t>бельчьих</a:t>
          </a:r>
          <a:r>
            <a:rPr lang="ru-RU" dirty="0" smtClean="0"/>
            <a:t>. Длина тела до 60 см, хвоста менее 1/2 длины тела. 13 видов, в Сев. полушарии (исключая пустыни и тундры); в России </a:t>
          </a:r>
          <a:r>
            <a:rPr lang="ru-RU" dirty="0" err="1" smtClean="0"/>
            <a:t>неск</a:t>
          </a:r>
          <a:r>
            <a:rPr lang="ru-RU" dirty="0" smtClean="0"/>
            <a:t>. видов. Объект промысла (мех, жир, мясо). Могут быть носителями возбудителя чумы. Некоторые виды редки, охраняются.</a:t>
          </a:r>
          <a:endParaRPr lang="ru-RU" dirty="0"/>
        </a:p>
      </dgm:t>
    </dgm:pt>
    <dgm:pt modelId="{60B2CBDB-1772-47DE-BE13-747D0A2C8C91}" type="parTrans" cxnId="{243B4917-D410-4153-A866-8BCDF31D659B}">
      <dgm:prSet/>
      <dgm:spPr/>
      <dgm:t>
        <a:bodyPr/>
        <a:lstStyle/>
        <a:p>
          <a:endParaRPr lang="ru-RU"/>
        </a:p>
      </dgm:t>
    </dgm:pt>
    <dgm:pt modelId="{74A79F73-4E6D-43BD-895C-941828B64D5D}" type="sibTrans" cxnId="{243B4917-D410-4153-A866-8BCDF31D659B}">
      <dgm:prSet/>
      <dgm:spPr/>
      <dgm:t>
        <a:bodyPr/>
        <a:lstStyle/>
        <a:p>
          <a:endParaRPr lang="ru-RU"/>
        </a:p>
      </dgm:t>
    </dgm:pt>
    <dgm:pt modelId="{B7862ADE-A747-4D14-A66F-A5F95E2328FC}" type="pres">
      <dgm:prSet presAssocID="{00F588FC-45D5-403D-B66D-37C7E538E4A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6CB20D-275A-4C4F-9E04-966C33F770D6}" type="pres">
      <dgm:prSet presAssocID="{E01B7CDB-7173-4F60-BBEB-8D6150CAA62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5A4E57-E9DC-4CAB-A493-E37C5E6B4344}" type="pres">
      <dgm:prSet presAssocID="{E01B7CDB-7173-4F60-BBEB-8D6150CAA62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680D3-AB09-4A73-9A85-2B26FFE774C2}" type="pres">
      <dgm:prSet presAssocID="{38C0A0F6-5CAF-449B-8A30-1A4F872C325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9556A-B2CA-4C25-8866-1ADE940038AD}" type="pres">
      <dgm:prSet presAssocID="{38C0A0F6-5CAF-449B-8A30-1A4F872C325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B14310-9AFD-4A6E-9843-6E37167A95D1}" type="presOf" srcId="{00F588FC-45D5-403D-B66D-37C7E538E4AD}" destId="{B7862ADE-A747-4D14-A66F-A5F95E2328FC}" srcOrd="0" destOrd="0" presId="urn:microsoft.com/office/officeart/2005/8/layout/vList2"/>
    <dgm:cxn modelId="{093D7BC2-2FF6-47BC-AE29-CF1223DE4448}" type="presOf" srcId="{6E85584D-307E-4F6F-8A22-B443F66548C4}" destId="{175A4E57-E9DC-4CAB-A493-E37C5E6B4344}" srcOrd="0" destOrd="0" presId="urn:microsoft.com/office/officeart/2005/8/layout/vList2"/>
    <dgm:cxn modelId="{DED16A7E-8B28-4D36-AABE-D36F76CFC684}" srcId="{00F588FC-45D5-403D-B66D-37C7E538E4AD}" destId="{E01B7CDB-7173-4F60-BBEB-8D6150CAA62C}" srcOrd="0" destOrd="0" parTransId="{AC3AD09A-E2B4-4F62-9ACA-A26AE61F06C2}" sibTransId="{7909E162-8C53-4222-8991-03A9B76A7BD5}"/>
    <dgm:cxn modelId="{D081E3E4-D5C3-4273-8F0A-9F966178CF3C}" srcId="{00F588FC-45D5-403D-B66D-37C7E538E4AD}" destId="{38C0A0F6-5CAF-449B-8A30-1A4F872C325A}" srcOrd="1" destOrd="0" parTransId="{ECC71654-BA8D-4578-86C0-469B856DDF5E}" sibTransId="{62D4811A-4AA3-4E88-B8B0-A43F97127A7E}"/>
    <dgm:cxn modelId="{2CA27D1B-0903-4C1C-8722-EB65E62627C7}" type="presOf" srcId="{48CF3CB4-CD95-40C6-8E12-BDBD818F2721}" destId="{1A39556A-B2CA-4C25-8866-1ADE940038AD}" srcOrd="0" destOrd="0" presId="urn:microsoft.com/office/officeart/2005/8/layout/vList2"/>
    <dgm:cxn modelId="{1CE74B5D-92C5-4F82-A339-1739E5C7E52C}" srcId="{E01B7CDB-7173-4F60-BBEB-8D6150CAA62C}" destId="{6E85584D-307E-4F6F-8A22-B443F66548C4}" srcOrd="0" destOrd="0" parTransId="{8A86D243-262B-401B-B152-AEAC3927ACB4}" sibTransId="{4693823C-AD8F-47E2-B21B-F012F427D9D1}"/>
    <dgm:cxn modelId="{243B4917-D410-4153-A866-8BCDF31D659B}" srcId="{38C0A0F6-5CAF-449B-8A30-1A4F872C325A}" destId="{48CF3CB4-CD95-40C6-8E12-BDBD818F2721}" srcOrd="0" destOrd="0" parTransId="{60B2CBDB-1772-47DE-BE13-747D0A2C8C91}" sibTransId="{74A79F73-4E6D-43BD-895C-941828B64D5D}"/>
    <dgm:cxn modelId="{5A1F0882-B8B0-40C4-9222-A02F82B498E3}" type="presOf" srcId="{E01B7CDB-7173-4F60-BBEB-8D6150CAA62C}" destId="{506CB20D-275A-4C4F-9E04-966C33F770D6}" srcOrd="0" destOrd="0" presId="urn:microsoft.com/office/officeart/2005/8/layout/vList2"/>
    <dgm:cxn modelId="{F405074A-CACF-46A1-A613-7398F32CA080}" type="presOf" srcId="{38C0A0F6-5CAF-449B-8A30-1A4F872C325A}" destId="{15B680D3-AB09-4A73-9A85-2B26FFE774C2}" srcOrd="0" destOrd="0" presId="urn:microsoft.com/office/officeart/2005/8/layout/vList2"/>
    <dgm:cxn modelId="{C0CF1F19-4190-4519-ABF8-00753D8D290E}" type="presParOf" srcId="{B7862ADE-A747-4D14-A66F-A5F95E2328FC}" destId="{506CB20D-275A-4C4F-9E04-966C33F770D6}" srcOrd="0" destOrd="0" presId="urn:microsoft.com/office/officeart/2005/8/layout/vList2"/>
    <dgm:cxn modelId="{2FC21FA3-25D8-4EAF-8CD2-FCA35DB0DE90}" type="presParOf" srcId="{B7862ADE-A747-4D14-A66F-A5F95E2328FC}" destId="{175A4E57-E9DC-4CAB-A493-E37C5E6B4344}" srcOrd="1" destOrd="0" presId="urn:microsoft.com/office/officeart/2005/8/layout/vList2"/>
    <dgm:cxn modelId="{1E64BC74-19CE-4AEA-842B-F71A277567F7}" type="presParOf" srcId="{B7862ADE-A747-4D14-A66F-A5F95E2328FC}" destId="{15B680D3-AB09-4A73-9A85-2B26FFE774C2}" srcOrd="2" destOrd="0" presId="urn:microsoft.com/office/officeart/2005/8/layout/vList2"/>
    <dgm:cxn modelId="{C07AC8B2-C511-4BE6-B1D6-B136B5838F11}" type="presParOf" srcId="{B7862ADE-A747-4D14-A66F-A5F95E2328FC}" destId="{1A39556A-B2CA-4C25-8866-1ADE940038A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5500702"/>
            <a:ext cx="5343540" cy="614370"/>
          </a:xfrm>
        </p:spPr>
        <p:txBody>
          <a:bodyPr/>
          <a:lstStyle/>
          <a:p>
            <a:r>
              <a:rPr lang="ru-RU" dirty="0" smtClean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4500594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>«Величайшее богатство народа – его язык! Тысячелетиями накапливаются и вечно живут в слове несметные сокровища человеческой мысли и опыта.»</a:t>
            </a:r>
            <a:br>
              <a:rPr lang="ru-RU" dirty="0" smtClean="0"/>
            </a:br>
            <a:r>
              <a:rPr lang="ru-RU" dirty="0" smtClean="0"/>
              <a:t>   </a:t>
            </a:r>
            <a:br>
              <a:rPr lang="ru-RU" dirty="0" smtClean="0"/>
            </a:br>
            <a:r>
              <a:rPr lang="ru-RU" dirty="0" smtClean="0"/>
              <a:t>М. А. Шолохов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Словарь академического типа — словарь-справочник. </a:t>
            </a:r>
          </a:p>
          <a:p>
            <a:r>
              <a:rPr lang="ru-RU" dirty="0" smtClean="0"/>
              <a:t>Энциклопедический словарь — общий словарь. </a:t>
            </a:r>
          </a:p>
          <a:p>
            <a:r>
              <a:rPr lang="ru-RU" dirty="0" smtClean="0"/>
              <a:t>Тезаурус — обычный (толковый или переводной) словарь. </a:t>
            </a:r>
          </a:p>
          <a:p>
            <a:r>
              <a:rPr lang="ru-RU" dirty="0" smtClean="0"/>
              <a:t>Обычный (толковый или переводной) словарь — идеологический (идеографический) словарь</a:t>
            </a:r>
          </a:p>
          <a:p>
            <a:r>
              <a:rPr lang="ru-RU" dirty="0" smtClean="0"/>
              <a:t>Толковый словарь — переводной словарь</a:t>
            </a:r>
          </a:p>
          <a:p>
            <a:r>
              <a:rPr lang="ru-RU" dirty="0" smtClean="0"/>
              <a:t>Неисторический словарь — исторический словарь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Л.В.Щерба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словарей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00042"/>
          <a:ext cx="8229600" cy="581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толковые словари</a:t>
            </a:r>
          </a:p>
          <a:p>
            <a:r>
              <a:rPr lang="ru-RU" dirty="0" smtClean="0"/>
              <a:t>терминологические словари</a:t>
            </a:r>
          </a:p>
          <a:p>
            <a:r>
              <a:rPr lang="ru-RU" dirty="0" smtClean="0"/>
              <a:t>словари неологизмов</a:t>
            </a:r>
          </a:p>
          <a:p>
            <a:r>
              <a:rPr lang="ru-RU" dirty="0" smtClean="0"/>
              <a:t>динамические словари</a:t>
            </a:r>
          </a:p>
          <a:p>
            <a:r>
              <a:rPr lang="ru-RU" dirty="0" smtClean="0"/>
              <a:t>словари иностранных слов</a:t>
            </a:r>
          </a:p>
          <a:p>
            <a:r>
              <a:rPr lang="ru-RU" dirty="0" smtClean="0"/>
              <a:t>словарь переводческих терминов</a:t>
            </a:r>
          </a:p>
          <a:p>
            <a:r>
              <a:rPr lang="ru-RU" dirty="0" smtClean="0"/>
              <a:t>словари синонимов</a:t>
            </a:r>
          </a:p>
          <a:p>
            <a:r>
              <a:rPr lang="ru-RU" dirty="0" smtClean="0"/>
              <a:t>словари антонимов</a:t>
            </a:r>
          </a:p>
          <a:p>
            <a:r>
              <a:rPr lang="ru-RU" dirty="0" smtClean="0"/>
              <a:t>словари омонимов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словари русского языка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словари паронимов</a:t>
            </a:r>
          </a:p>
          <a:p>
            <a:r>
              <a:rPr lang="ru-RU" dirty="0" smtClean="0"/>
              <a:t>словари новых слов</a:t>
            </a:r>
          </a:p>
          <a:p>
            <a:r>
              <a:rPr lang="ru-RU" dirty="0" smtClean="0"/>
              <a:t>словари «Новое в русской лексике»</a:t>
            </a:r>
          </a:p>
          <a:p>
            <a:r>
              <a:rPr lang="ru-RU" dirty="0" smtClean="0"/>
              <a:t>фразеологические словари</a:t>
            </a:r>
          </a:p>
          <a:p>
            <a:r>
              <a:rPr lang="ru-RU" dirty="0" smtClean="0"/>
              <a:t>идеографические словари</a:t>
            </a:r>
          </a:p>
          <a:p>
            <a:r>
              <a:rPr lang="ru-RU" dirty="0" smtClean="0"/>
              <a:t>ассоциативные словари</a:t>
            </a:r>
          </a:p>
          <a:p>
            <a:r>
              <a:rPr lang="ru-RU" dirty="0" smtClean="0"/>
              <a:t>грамматические словари</a:t>
            </a:r>
          </a:p>
          <a:p>
            <a:r>
              <a:rPr lang="ru-RU" dirty="0" smtClean="0"/>
              <a:t>иллюстрированные словари</a:t>
            </a:r>
          </a:p>
          <a:p>
            <a:r>
              <a:rPr lang="ru-RU" dirty="0" smtClean="0"/>
              <a:t>словари сочетаемости</a:t>
            </a:r>
          </a:p>
          <a:p>
            <a:r>
              <a:rPr lang="ru-RU" dirty="0" smtClean="0"/>
              <a:t>словари «крылатых слов»</a:t>
            </a:r>
          </a:p>
          <a:p>
            <a:r>
              <a:rPr lang="ru-RU" dirty="0" smtClean="0"/>
              <a:t>словари эпитетов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Современные словари русского языка</a:t>
            </a:r>
            <a:endParaRPr lang="ru-RU" dirty="0"/>
          </a:p>
        </p:txBody>
      </p:sp>
      <p:sp>
        <p:nvSpPr>
          <p:cNvPr id="4" name="Управляющая кнопка: сведения 3">
            <a:hlinkClick r:id="rId2" action="ppaction://hlinksldjump" highlightClick="1"/>
          </p:cNvPr>
          <p:cNvSpPr/>
          <p:nvPr/>
        </p:nvSpPr>
        <p:spPr>
          <a:xfrm>
            <a:off x="8001024" y="5857892"/>
            <a:ext cx="685226" cy="714380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мка 4"/>
          <p:cNvSpPr/>
          <p:nvPr/>
        </p:nvSpPr>
        <p:spPr>
          <a:xfrm>
            <a:off x="3851920" y="6000769"/>
            <a:ext cx="228600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pptcloud.ru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24800" cy="3376626"/>
          </a:xfrm>
        </p:spPr>
        <p:txBody>
          <a:bodyPr/>
          <a:lstStyle/>
          <a:p>
            <a:pPr algn="ctr"/>
            <a:r>
              <a:rPr lang="ru-RU" sz="6600" smtClean="0"/>
              <a:t>Занятие 24.2.</a:t>
            </a:r>
            <a:br>
              <a:rPr lang="ru-RU" sz="6600" smtClean="0"/>
            </a:br>
            <a:r>
              <a:rPr lang="ru-RU" sz="6600" smtClean="0"/>
              <a:t>«</a:t>
            </a:r>
            <a:r>
              <a:rPr lang="ru-RU" sz="66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 </a:t>
            </a:r>
            <a:r>
              <a:rPr lang="ru-RU" sz="6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речь</a:t>
            </a:r>
            <a:r>
              <a:rPr lang="ru-RU" sz="6600" dirty="0" smtClean="0"/>
              <a:t>»</a:t>
            </a:r>
            <a:endParaRPr lang="ru-RU" sz="6600" dirty="0"/>
          </a:p>
        </p:txBody>
      </p:sp>
      <p:sp>
        <p:nvSpPr>
          <p:cNvPr id="6" name="Рамка 5"/>
          <p:cNvSpPr/>
          <p:nvPr/>
        </p:nvSpPr>
        <p:spPr>
          <a:xfrm>
            <a:off x="3563888" y="6093296"/>
            <a:ext cx="2286000" cy="42862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pptcloud.ru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Показать разнообразие русского языка, его виды и функции.</a:t>
            </a:r>
          </a:p>
          <a:p>
            <a:r>
              <a:rPr lang="ru-RU" sz="3200" dirty="0" smtClean="0"/>
              <a:t>Рассмотреть различия устной и письменной речи.</a:t>
            </a:r>
          </a:p>
          <a:p>
            <a:r>
              <a:rPr lang="ru-RU" sz="3200" dirty="0" smtClean="0"/>
              <a:t>Познакомиться с функциями языка.</a:t>
            </a:r>
          </a:p>
          <a:p>
            <a:r>
              <a:rPr lang="ru-RU" sz="3200" dirty="0" smtClean="0"/>
              <a:t>Узнать что такое литературный язык и его основные функции.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Цели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571480"/>
          <a:ext cx="8115328" cy="5095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357296"/>
          <a:ext cx="8229600" cy="507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268025">
                <a:tc>
                  <a:txBody>
                    <a:bodyPr/>
                    <a:lstStyle/>
                    <a:p>
                      <a:r>
                        <a:rPr lang="ru-RU" dirty="0" smtClean="0"/>
                        <a:t>Система знаков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Деятельность по использованию этих знаков</a:t>
                      </a:r>
                      <a:endParaRPr lang="ru-RU" dirty="0"/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 многозначно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 однозначно,</a:t>
                      </a:r>
                      <a:r>
                        <a:rPr lang="ru-RU" baseline="0" dirty="0" smtClean="0"/>
                        <a:t> оно привязано к контексту предложения, ситуации в которой употребляется</a:t>
                      </a:r>
                      <a:endParaRPr lang="ru-RU" dirty="0"/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r>
                        <a:rPr lang="ru-RU" dirty="0" smtClean="0"/>
                        <a:t>Язык</a:t>
                      </a:r>
                      <a:r>
                        <a:rPr lang="ru-RU" baseline="0" dirty="0" smtClean="0"/>
                        <a:t> социален, он принадлежит определенному народу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Является продуктом говорения индивидуума.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Коллективная речь невозможна.</a:t>
                      </a:r>
                      <a:endParaRPr lang="ru-RU" dirty="0"/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r>
                        <a:rPr lang="ru-RU" dirty="0" smtClean="0"/>
                        <a:t>Язык – это то, что человек знает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Речь – это то, что человек умеет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42977" y="285728"/>
            <a:ext cx="19800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Язык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5008" y="285728"/>
            <a:ext cx="1778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Речь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8215338" y="5929330"/>
            <a:ext cx="685226" cy="68522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Коммуникативная</a:t>
            </a:r>
          </a:p>
          <a:p>
            <a:r>
              <a:rPr lang="ru-RU" sz="3200" dirty="0" smtClean="0"/>
              <a:t>Когнитивная</a:t>
            </a:r>
          </a:p>
          <a:p>
            <a:r>
              <a:rPr lang="ru-RU" sz="3600" dirty="0" smtClean="0"/>
              <a:t>Номинативная</a:t>
            </a:r>
          </a:p>
          <a:p>
            <a:r>
              <a:rPr lang="ru-RU" sz="3600" dirty="0" smtClean="0"/>
              <a:t>Аккумулятивная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Функции языка</a:t>
            </a:r>
            <a:endParaRPr lang="ru-RU" sz="4800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286776" y="6000768"/>
            <a:ext cx="685226" cy="68522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071547"/>
          <a:ext cx="8229600" cy="5076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4776"/>
                <a:gridCol w="4514824"/>
              </a:tblGrid>
              <a:tr h="813565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Состоит из звуков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Состоит из графических знаков</a:t>
                      </a:r>
                      <a:endParaRPr lang="ru-RU" dirty="0"/>
                    </a:p>
                  </a:txBody>
                  <a:tcPr/>
                </a:tc>
              </a:tr>
              <a:tr h="60270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Обращена к</a:t>
                      </a:r>
                      <a:r>
                        <a:rPr lang="ru-RU" baseline="0" dirty="0" smtClean="0"/>
                        <a:t> собеседнику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Собеседник необязателен</a:t>
                      </a:r>
                      <a:endParaRPr lang="ru-RU" dirty="0"/>
                    </a:p>
                  </a:txBody>
                  <a:tcPr/>
                </a:tc>
              </a:tr>
              <a:tr h="602700">
                <a:tc>
                  <a:txBody>
                    <a:bodyPr/>
                    <a:lstStyle/>
                    <a:p>
                      <a:r>
                        <a:rPr lang="ru-RU" dirty="0" smtClean="0"/>
                        <a:t>Интерактивна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</a:t>
                      </a:r>
                      <a:r>
                        <a:rPr lang="ru-RU" baseline="0" dirty="0" smtClean="0"/>
                        <a:t> влияет реакция тех, кто ее читает</a:t>
                      </a:r>
                      <a:endParaRPr lang="ru-RU" dirty="0"/>
                    </a:p>
                  </a:txBody>
                  <a:tcPr/>
                </a:tc>
              </a:tr>
              <a:tr h="1624373">
                <a:tc>
                  <a:txBody>
                    <a:bodyPr/>
                    <a:lstStyle/>
                    <a:p>
                      <a:r>
                        <a:rPr lang="ru-RU" dirty="0" smtClean="0"/>
                        <a:t>Говорящий творит речь сразу.</a:t>
                      </a:r>
                    </a:p>
                    <a:p>
                      <a:r>
                        <a:rPr lang="ru-RU" dirty="0" smtClean="0"/>
                        <a:t>Для</a:t>
                      </a:r>
                      <a:r>
                        <a:rPr lang="ru-RU" baseline="0" dirty="0" smtClean="0"/>
                        <a:t> получения совершенного устного текста необходимо совершенствовать не сам текст, а умение его воспроизводить.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Письменную речь можно совершенствовать</a:t>
                      </a:r>
                      <a:endParaRPr lang="ru-RU" dirty="0"/>
                    </a:p>
                  </a:txBody>
                  <a:tcPr/>
                </a:tc>
              </a:tr>
              <a:tr h="1432694">
                <a:tc>
                  <a:txBody>
                    <a:bodyPr/>
                    <a:lstStyle/>
                    <a:p>
                      <a:r>
                        <a:rPr lang="ru-RU" dirty="0" smtClean="0"/>
                        <a:t>Устная речь произносится</a:t>
                      </a:r>
                      <a:r>
                        <a:rPr lang="ru-RU" baseline="0" dirty="0" smtClean="0"/>
                        <a:t> спонтанною Мы не следуем нормам синтаксиса. Используем невербальные факторы.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Письменная речь не подкреплена</a:t>
                      </a:r>
                      <a:r>
                        <a:rPr lang="ru-RU" baseline="0" dirty="0" smtClean="0"/>
                        <a:t> невербальной поддержкой. Письменная речь должна  строго следовать правилам синтаксиса, пунктуации, орфографии.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14348" y="214290"/>
            <a:ext cx="25044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Устная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686" y="214290"/>
            <a:ext cx="4445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Письменная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Управляющая кнопка: домой 8">
            <a:hlinkClick r:id="rId2" action="ppaction://hlinksldjump" highlightClick="1"/>
          </p:cNvPr>
          <p:cNvSpPr/>
          <p:nvPr/>
        </p:nvSpPr>
        <p:spPr>
          <a:xfrm>
            <a:off x="8215338" y="5929330"/>
            <a:ext cx="685226" cy="68522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95760"/>
          </a:xfrm>
        </p:spPr>
        <p:txBody>
          <a:bodyPr>
            <a:normAutofit fontScale="92500"/>
          </a:bodyPr>
          <a:lstStyle/>
          <a:p>
            <a:r>
              <a:rPr lang="ru-RU" sz="3600" dirty="0" smtClean="0"/>
              <a:t>Устойчивость</a:t>
            </a:r>
          </a:p>
          <a:p>
            <a:r>
              <a:rPr lang="ru-RU" sz="3600" dirty="0" smtClean="0"/>
              <a:t>Обязательность для всех носителей языка</a:t>
            </a:r>
          </a:p>
          <a:p>
            <a:r>
              <a:rPr lang="ru-RU" sz="3600" dirty="0" smtClean="0"/>
              <a:t>Наличие устной и письменной формы</a:t>
            </a:r>
          </a:p>
          <a:p>
            <a:r>
              <a:rPr lang="ru-RU" sz="3600" dirty="0" smtClean="0"/>
              <a:t>Обработанность</a:t>
            </a:r>
          </a:p>
          <a:p>
            <a:r>
              <a:rPr lang="ru-RU" sz="3600" dirty="0" smtClean="0"/>
              <a:t>Наличие функциональных стилей</a:t>
            </a:r>
          </a:p>
          <a:p>
            <a:r>
              <a:rPr lang="ru-RU" sz="3600" dirty="0" err="1" smtClean="0"/>
              <a:t>Нормированность</a:t>
            </a:r>
            <a:endParaRPr lang="ru-RU" sz="3600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Признаки литературного языка</a:t>
            </a:r>
            <a:endParaRPr lang="ru-RU" sz="4800" dirty="0"/>
          </a:p>
        </p:txBody>
      </p:sp>
      <p:sp>
        <p:nvSpPr>
          <p:cNvPr id="6" name="Управляющая кнопка: домой 5">
            <a:hlinkClick r:id="rId2" action="ppaction://hlinksldjump" highlightClick="1"/>
          </p:cNvPr>
          <p:cNvSpPr/>
          <p:nvPr/>
        </p:nvSpPr>
        <p:spPr>
          <a:xfrm>
            <a:off x="8215338" y="5929330"/>
            <a:ext cx="685226" cy="7143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Мы познакомились с определениями языка и речи, проследили их различия и предназначения. </a:t>
            </a:r>
          </a:p>
          <a:p>
            <a:r>
              <a:rPr lang="ru-RU" sz="3200" dirty="0" smtClean="0"/>
              <a:t>Узнали различные функции языка.</a:t>
            </a:r>
          </a:p>
          <a:p>
            <a:r>
              <a:rPr lang="ru-RU" sz="3200" dirty="0" smtClean="0"/>
              <a:t> Познакомились с понятием литературный язык и </a:t>
            </a:r>
            <a:r>
              <a:rPr lang="ru-RU" sz="3200" dirty="0" err="1" smtClean="0"/>
              <a:t>нормированность</a:t>
            </a:r>
            <a:r>
              <a:rPr lang="ru-RU" sz="3200" dirty="0" smtClean="0"/>
              <a:t> языка.</a:t>
            </a:r>
          </a:p>
          <a:p>
            <a:r>
              <a:rPr lang="ru-RU" sz="3200" dirty="0" smtClean="0"/>
              <a:t>Познакомились с типологией словарей.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Выводы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452</TotalTime>
  <Words>464</Words>
  <Application>Microsoft Office PowerPoint</Application>
  <PresentationFormat>Экран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Constantia</vt:lpstr>
      <vt:lpstr>Wingdings 2</vt:lpstr>
      <vt:lpstr>Бумажная</vt:lpstr>
      <vt:lpstr>«Величайшее богатство народа – его язык! Тысячелетиями накапливаются и вечно живут в слове несметные сокровища человеческой мысли и опыта.»     М. А. Шолохов</vt:lpstr>
      <vt:lpstr>Занятие 24.2. «Язык и речь»</vt:lpstr>
      <vt:lpstr>Цели</vt:lpstr>
      <vt:lpstr>Презентация PowerPoint</vt:lpstr>
      <vt:lpstr>Презентация PowerPoint</vt:lpstr>
      <vt:lpstr>Функции языка</vt:lpstr>
      <vt:lpstr>Презентация PowerPoint</vt:lpstr>
      <vt:lpstr>Признаки литературного языка</vt:lpstr>
      <vt:lpstr>Выводы</vt:lpstr>
      <vt:lpstr>Классификация Л.В.Щерба</vt:lpstr>
      <vt:lpstr>Типы словарей</vt:lpstr>
      <vt:lpstr>Современные словари русского языка</vt:lpstr>
      <vt:lpstr>Современные словари русского языка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Язык и речь</dc:title>
  <dc:creator>Ирина</dc:creator>
  <cp:lastModifiedBy>402</cp:lastModifiedBy>
  <cp:revision>55</cp:revision>
  <dcterms:modified xsi:type="dcterms:W3CDTF">2018-12-17T02:58:33Z</dcterms:modified>
</cp:coreProperties>
</file>