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88D69-F57E-47D4-B6E1-6FCCA05B3C5B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2AA56-D0F8-4161-A42E-A18957D55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9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2AA56-D0F8-4161-A42E-A18957D5530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7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9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010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4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976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43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06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2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6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69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6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1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16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4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A4399-B6E6-4713-A83D-24FA98832337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A84609-6621-41C9-95A4-E2B9A0F67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6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stral3000\Desktop\&#1063;&#1072;&#1089;&#1090;&#1100;%20VI_%20&#1042;&#1099;&#1089;&#1086;&#1082;&#1086;&#1084;&#1086;&#1083;&#1077;&#1082;&#1091;&#1083;&#1103;&#1088;&#1085;&#1099;&#1077;%20&#1089;&#1086;&#1077;&#1076;&#1080;&#1085;&#1077;&#1085;&#1080;&#1103;25.files\hm54.files\hm531.g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9274" y="275422"/>
            <a:ext cx="8518282" cy="487231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sz="6000" b="1" dirty="0">
                <a:solidFill>
                  <a:schemeClr val="accent5">
                    <a:lumMod val="75000"/>
                  </a:schemeClr>
                </a:solidFill>
              </a:rPr>
              <a:t>Общие понятия химии высокомолекулярных соединений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4016" y="5339806"/>
            <a:ext cx="7766936" cy="1096899"/>
          </a:xfrm>
          <a:solidFill>
            <a:schemeClr val="accent2"/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3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  <a:t>Примеры </a:t>
            </a:r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  <a:t>веществ-полимеров</a:t>
            </a:r>
            <a:endParaRPr lang="ru-RU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C:\Users\Astral3000\Desktop\Часть VI_ Высокомолекулярные соединения25.files\hm54.files\hm531.gif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2093205"/>
            <a:ext cx="8844344" cy="4494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292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800" b="1" i="1" dirty="0">
                <a:solidFill>
                  <a:schemeClr val="accent5">
                    <a:lumMod val="75000"/>
                  </a:schemeClr>
                </a:solidFill>
              </a:rPr>
              <a:t>Высокомолекулярные</a:t>
            </a:r>
            <a:br>
              <a:rPr lang="ru-RU" sz="4800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800" b="1" i="1" dirty="0">
                <a:solidFill>
                  <a:schemeClr val="accent5">
                    <a:lumMod val="75000"/>
                  </a:schemeClr>
                </a:solidFill>
              </a:rPr>
              <a:t>соединения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02112"/>
            <a:ext cx="8596668" cy="388077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Особую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, очень важную, группу органических веществ составляют высокомолекулярные соединения (полимеры). Масса их молекул достигает нескольких десятков тысяч и даже миллионов.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Какова роль этих соединений?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Во-первых, полимерные вещества являются основой Жизни на Земле.</a:t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Органические природные полимеры – биополимеры – обеспечивают процессы жизнедеятельности всех животных и растительных организмов. Интересно, что из множества возможных вариантов Природа "выбрала" всего 4 типа полимеров: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8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400" b="1" i="1" dirty="0">
                <a:solidFill>
                  <a:schemeClr val="accent5">
                    <a:lumMod val="75000"/>
                  </a:schemeClr>
                </a:solidFill>
              </a:rPr>
              <a:t>Высокомолекулярные</a:t>
            </a:r>
            <a:br>
              <a:rPr lang="ru-RU" sz="4400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400" b="1" i="1" dirty="0">
                <a:solidFill>
                  <a:schemeClr val="accent5">
                    <a:lumMod val="75000"/>
                  </a:schemeClr>
                </a:solidFill>
              </a:rPr>
              <a:t>соединения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614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1. Нуклеиновые кислоты (ДНК, РНК)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2. Белок поли – пептиды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3. Полисахариды (целлюлоза, крахмал, гликоген)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4. Полиизопрены (натуральный каучук, гуттаперча и др.).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Во-вторых, благодаря особым, только для них характерным свойствам, полимеры (синтетические, </a:t>
            </a:r>
            <a:r>
              <a:rPr lang="ru-RU" sz="2600" u="sng" dirty="0">
                <a:solidFill>
                  <a:schemeClr val="accent5">
                    <a:lumMod val="75000"/>
                  </a:schemeClr>
                </a:solidFill>
              </a:rPr>
              <a:t>искусственные</a:t>
            </a: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 и некоторые природные) широко используются при изготовлении самых разнообразных материалов: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600" dirty="0">
                <a:solidFill>
                  <a:schemeClr val="accent5">
                    <a:lumMod val="75000"/>
                  </a:schemeClr>
                </a:solidFill>
              </a:rPr>
              <a:t>Пластмасс, каучуки, волокна, пленки, лаки, клеи</a:t>
            </a:r>
            <a:br>
              <a:rPr lang="ru-RU" sz="2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6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83" y="363557"/>
            <a:ext cx="8596668" cy="186185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600" b="1" dirty="0" smtClean="0">
                <a:solidFill>
                  <a:schemeClr val="accent5">
                    <a:lumMod val="75000"/>
                  </a:schemeClr>
                </a:solidFill>
              </a:rPr>
              <a:t>ОСНОВНЫЕ ПОНЯТИЯ </a:t>
            </a:r>
            <a:br>
              <a:rPr lang="ru-RU" sz="4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600" b="1" dirty="0" smtClean="0">
                <a:solidFill>
                  <a:schemeClr val="accent5">
                    <a:lumMod val="75000"/>
                  </a:schemeClr>
                </a:solidFill>
              </a:rPr>
              <a:t>ХИМИИ ВМС</a:t>
            </a:r>
            <a:endParaRPr lang="ru-RU" sz="4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Основные понятия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31" y="2346591"/>
            <a:ext cx="8626207" cy="39109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77671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6270"/>
            <a:ext cx="8720054" cy="175413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8000" b="1" dirty="0">
                <a:solidFill>
                  <a:schemeClr val="accent5">
                    <a:lumMod val="75000"/>
                  </a:schemeClr>
                </a:solidFill>
              </a:rPr>
              <a:t>Мономер</a:t>
            </a:r>
            <a:endParaRPr lang="ru-RU" sz="8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720054" cy="418512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4" name="Picture 4" descr="пропилен (1076 байт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7"/>
          <a:stretch>
            <a:fillRect/>
          </a:stretch>
        </p:blipFill>
        <p:spPr bwMode="auto">
          <a:xfrm>
            <a:off x="3203575" y="2302525"/>
            <a:ext cx="3960813" cy="153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(1322 байт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975749"/>
            <a:ext cx="5256212" cy="168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29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3161"/>
            <a:ext cx="8596668" cy="172597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5">
                    <a:lumMod val="75000"/>
                  </a:schemeClr>
                </a:solidFill>
              </a:rPr>
              <a:t>Структурное звено макромолекулы</a:t>
            </a:r>
            <a:endParaRPr lang="ru-RU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63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Группа атомов, многократно повторяющаяся в цепной макромолекуле, называется ее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структурным звеном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...-CH2-CHCl-CH2-CHCl-CH2-CHCl-CH2-CHCl-CH2-CHCl-...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поливинилхлорид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В формуле макромолекулы это </a:t>
            </a:r>
            <a:r>
              <a:rPr lang="ru-RU" sz="2000" dirty="0" err="1">
                <a:solidFill>
                  <a:schemeClr val="accent5">
                    <a:lumMod val="75000"/>
                  </a:schemeClr>
                </a:solidFill>
              </a:rPr>
              <a:t>звeно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обычно выделяют скобками: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(-CH2-CHCl-)n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По строению структурного </a:t>
            </a:r>
            <a:r>
              <a:rPr lang="ru-RU" sz="2000" dirty="0" err="1">
                <a:solidFill>
                  <a:schemeClr val="accent5">
                    <a:lumMod val="75000"/>
                  </a:schemeClr>
                </a:solidFill>
              </a:rPr>
              <a:t>звeна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макромолекулы можно сказать о том, какой мономер использован в синтезе данного полимера и, наоборот, зная формулу мономера, нетрудно представить строение структурного </a:t>
            </a:r>
            <a:r>
              <a:rPr lang="ru-RU" sz="2000" dirty="0" err="1">
                <a:solidFill>
                  <a:schemeClr val="accent5">
                    <a:lumMod val="75000"/>
                  </a:schemeClr>
                </a:solidFill>
              </a:rPr>
              <a:t>звeна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Строение структурного звена соответствует строению исходного мономера, поэтому его называют также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</a:rPr>
              <a:t>мономерным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 звеном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ctr"/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5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2370"/>
            <a:ext cx="8596668" cy="170761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</a:rPr>
              <a:t>Геометрическая форма макромолекул</a:t>
            </a:r>
            <a:endParaRPr lang="ru-RU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78003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Геометрическая форма макромолекулы - пространственная структура макромолекулы в целом. </a:t>
            </a:r>
          </a:p>
          <a:p>
            <a:pPr>
              <a:buNone/>
              <a:defRPr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Для макромолекул характерны три основные разновидности геометрических форм (каждый шарик на рисунках условно означает структурное звено). </a:t>
            </a:r>
          </a:p>
          <a:p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31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      Формы молекул</a:t>
            </a:r>
            <a:endParaRPr lang="ru-RU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13" descr="Линейная форма макромолеку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9965" y="1978752"/>
            <a:ext cx="2401678" cy="21593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77333" y="2016086"/>
            <a:ext cx="3850599" cy="10895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ru-RU" b="1" dirty="0"/>
              <a:t>Линейная</a:t>
            </a:r>
            <a:r>
              <a:rPr lang="ru-RU" dirty="0"/>
              <a:t> форма (например, полиэтилен низкого давления, </a:t>
            </a:r>
            <a:r>
              <a:rPr lang="ru-RU" dirty="0" smtClean="0"/>
              <a:t>натуральный </a:t>
            </a:r>
            <a:r>
              <a:rPr lang="ru-RU" dirty="0"/>
              <a:t>каучук и т.п.):</a:t>
            </a:r>
          </a:p>
          <a:p>
            <a:pPr>
              <a:lnSpc>
                <a:spcPct val="90000"/>
              </a:lnSpc>
              <a:buFont typeface="Symbol" pitchFamily="18" charset="2"/>
              <a:buChar char=""/>
              <a:defRPr/>
            </a:pPr>
            <a:endParaRPr lang="ru-RU" dirty="0"/>
          </a:p>
        </p:txBody>
      </p:sp>
      <p:pic>
        <p:nvPicPr>
          <p:cNvPr id="6" name="Picture 12" descr="Разветвленная форма макромолеку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93145" y="3429000"/>
            <a:ext cx="1946149" cy="326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 flipH="1">
            <a:off x="5398265" y="4186410"/>
            <a:ext cx="1905918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/>
              <a:t>Разветвленная</a:t>
            </a:r>
            <a:r>
              <a:rPr lang="ru-RU" dirty="0" smtClean="0"/>
              <a:t> </a:t>
            </a:r>
            <a:r>
              <a:rPr lang="ru-RU" dirty="0"/>
              <a:t>форма (полиэтилен высокого давления и др.):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8" name="Picture 7" descr="Сетчатая форм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9982" y="4362267"/>
            <a:ext cx="2060154" cy="249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77215" y="3924799"/>
            <a:ext cx="1437497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/>
              <a:t>Пространственная </a:t>
            </a:r>
            <a:r>
              <a:rPr lang="ru-RU" sz="1600" dirty="0"/>
              <a:t>(трехмерная или сетчатая) форма (например, вулканизованный </a:t>
            </a:r>
            <a:r>
              <a:rPr lang="ru-RU" sz="1600" dirty="0" smtClean="0"/>
              <a:t>каучук -резина):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2798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СПОСОБЫ ОБРАЗОВАНИЯ ПОЛИМЕРОВ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641" y="1930401"/>
            <a:ext cx="8720054" cy="4470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Синтез полимеров из мономеров основан на реакциях двух типов: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полимеризации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поликонденсации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r>
              <a:rPr lang="ru-RU" dirty="0" smtClean="0"/>
              <a:t>    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Кроме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того, следует отметить, что некоторые полимеры получают не из мономеров, а из других полимеров, используя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химические превращения макромолекул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(например, при действии азотной кислоты на природный полимер целлюлозу получают новый полимер - нитрат целлюлозы).</a:t>
            </a:r>
          </a:p>
          <a:p>
            <a:endParaRPr lang="ru-RU" dirty="0"/>
          </a:p>
        </p:txBody>
      </p:sp>
      <p:pic>
        <p:nvPicPr>
          <p:cNvPr id="4" name="Picture 4" descr="Синтез полимеров из мономер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93" y="2631501"/>
            <a:ext cx="7127913" cy="2016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030A0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14433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274</Words>
  <Application>Microsoft Office PowerPoint</Application>
  <PresentationFormat>Широкоэкранный</PresentationFormat>
  <Paragraphs>38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Trebuchet MS</vt:lpstr>
      <vt:lpstr>Wingdings 3</vt:lpstr>
      <vt:lpstr>Грань</vt:lpstr>
      <vt:lpstr>Общие понятия химии высокомолекулярных соединений</vt:lpstr>
      <vt:lpstr>Высокомолекулярные соединения</vt:lpstr>
      <vt:lpstr>Высокомолекулярные соединения</vt:lpstr>
      <vt:lpstr>ОСНОВНЫЕ ПОНЯТИЯ  ХИМИИ ВМС</vt:lpstr>
      <vt:lpstr>Мономер</vt:lpstr>
      <vt:lpstr>Структурное звено макромолекулы</vt:lpstr>
      <vt:lpstr>Геометрическая форма макромолекул</vt:lpstr>
      <vt:lpstr>       Формы молекул</vt:lpstr>
      <vt:lpstr>СПОСОБЫ ОБРАЗОВАНИЯ ПОЛИМЕРОВ </vt:lpstr>
      <vt:lpstr>Примеры веществ-полимеров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понятия химии высокомолекулярных соединений</dc:title>
  <dc:creator>Ирина Сергеевна</dc:creator>
  <cp:lastModifiedBy>Ирина Сергеевна</cp:lastModifiedBy>
  <cp:revision>11</cp:revision>
  <dcterms:created xsi:type="dcterms:W3CDTF">2018-12-27T04:01:30Z</dcterms:created>
  <dcterms:modified xsi:type="dcterms:W3CDTF">2018-12-27T05:48:32Z</dcterms:modified>
</cp:coreProperties>
</file>